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1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0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9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5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2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1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6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0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5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25472-566F-4D71-844B-4D7496617732}" type="datetimeFigureOut">
              <a:rPr lang="en-US" smtClean="0"/>
              <a:t>2022-12-13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024F8-ADCF-49D6-8C43-87A1F4A242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0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5912" y="1525014"/>
            <a:ext cx="10600171" cy="1528763"/>
          </a:xfrm>
        </p:spPr>
        <p:txBody>
          <a:bodyPr>
            <a:normAutofit/>
          </a:bodyPr>
          <a:lstStyle/>
          <a:p>
            <a:r>
              <a:rPr lang="pt-BR" sz="3200" b="1" dirty="0"/>
              <a:t>EA006 – Trabalho de Fim de </a:t>
            </a:r>
            <a:r>
              <a:rPr lang="pt-BR" sz="3200" b="1" dirty="0" smtClean="0"/>
              <a:t>Curso</a:t>
            </a:r>
            <a:endParaRPr lang="en-US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06444" y="3163558"/>
            <a:ext cx="10379104" cy="1655762"/>
          </a:xfrm>
        </p:spPr>
        <p:txBody>
          <a:bodyPr>
            <a:normAutofit/>
          </a:bodyPr>
          <a:lstStyle/>
          <a:p>
            <a:r>
              <a:rPr lang="pt-BR" sz="3200" b="1" dirty="0" smtClean="0"/>
              <a:t>Análise e simulação de tráfego de pacotes para jogos online</a:t>
            </a:r>
            <a:endParaRPr lang="en-US" sz="3200" dirty="0"/>
          </a:p>
        </p:txBody>
      </p:sp>
      <p:pic>
        <p:nvPicPr>
          <p:cNvPr id="4" name="Imagem 3" descr="Logo_Unica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3" y="236921"/>
            <a:ext cx="1859337" cy="17754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408873" y="5433042"/>
            <a:ext cx="3741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Aluno: </a:t>
            </a:r>
            <a:r>
              <a:rPr lang="pt-BR" dirty="0"/>
              <a:t>Lucca Bollani</a:t>
            </a:r>
            <a:endParaRPr lang="en-US" dirty="0"/>
          </a:p>
          <a:p>
            <a:r>
              <a:rPr lang="pt-BR" b="1" dirty="0"/>
              <a:t>RA: </a:t>
            </a:r>
            <a:r>
              <a:rPr lang="pt-BR" dirty="0"/>
              <a:t>158182</a:t>
            </a:r>
            <a:endParaRPr lang="en-US" dirty="0"/>
          </a:p>
          <a:p>
            <a:r>
              <a:rPr lang="pt-BR" b="1" dirty="0"/>
              <a:t>E-mail: </a:t>
            </a:r>
            <a:r>
              <a:rPr lang="pt-BR" dirty="0"/>
              <a:t>l158182@dac.unicamp.br</a:t>
            </a:r>
            <a:endParaRPr lang="en-US" dirty="0"/>
          </a:p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8156711" y="5710040"/>
            <a:ext cx="422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Orientador: </a:t>
            </a:r>
            <a:r>
              <a:rPr lang="en-US" dirty="0"/>
              <a:t>Prof. Christian Rothenberg</a:t>
            </a:r>
          </a:p>
          <a:p>
            <a:r>
              <a:rPr lang="en-US" b="1" dirty="0"/>
              <a:t>E-mail: </a:t>
            </a:r>
            <a:r>
              <a:rPr lang="en-US" dirty="0"/>
              <a:t>chesteve@dca.fee.unicamp.br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94227" y="552560"/>
            <a:ext cx="8203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UNIVERSIDADE ESTADUAL DE CAMPINAS</a:t>
            </a:r>
          </a:p>
          <a:p>
            <a:pPr algn="ctr"/>
            <a:r>
              <a:rPr lang="en-US" sz="2400" b="1" dirty="0" smtClean="0"/>
              <a:t>FACULDADE DE ENGENHARIA ELÉTRICA E COMPUTAÇÃO</a:t>
            </a:r>
            <a:endParaRPr lang="en-US" sz="2400" b="1" dirty="0"/>
          </a:p>
        </p:txBody>
      </p:sp>
      <p:pic>
        <p:nvPicPr>
          <p:cNvPr id="1026" name="Picture 2" descr="https://www.fee.unicamp.br/sites/default/files/feec_2logo_feec_184x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10" y="495705"/>
            <a:ext cx="2237874" cy="88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271186" y="6356371"/>
            <a:ext cx="1649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2° Semestre 2022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8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4" y="2734048"/>
            <a:ext cx="11320294" cy="4123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4" y="1552909"/>
            <a:ext cx="6898105" cy="4351338"/>
          </a:xfrm>
        </p:spPr>
        <p:txBody>
          <a:bodyPr/>
          <a:lstStyle/>
          <a:p>
            <a:pPr lvl="0"/>
            <a:r>
              <a:rPr lang="pt-BR" dirty="0" smtClean="0"/>
              <a:t>Análise em relação ao IDT dos pacotes</a:t>
            </a:r>
          </a:p>
          <a:p>
            <a:pPr lvl="0"/>
            <a:r>
              <a:rPr lang="pt-BR" dirty="0" smtClean="0"/>
              <a:t>PDF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44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4" y="2734048"/>
            <a:ext cx="11320294" cy="4123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4" y="1552909"/>
            <a:ext cx="3982453" cy="4351338"/>
          </a:xfrm>
        </p:spPr>
        <p:txBody>
          <a:bodyPr/>
          <a:lstStyle/>
          <a:p>
            <a:pPr lvl="0"/>
            <a:r>
              <a:rPr lang="pt-BR" dirty="0" smtClean="0"/>
              <a:t>Media Móvel Ponderada (WMA)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  <p:sp>
        <p:nvSpPr>
          <p:cNvPr id="7" name="AutoShape 2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8657890" y="1960526"/>
            <a:ext cx="678614" cy="6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529470" y="1615780"/>
                <a:ext cx="7015895" cy="989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70" y="1615780"/>
                <a:ext cx="7015895" cy="989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3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" y="2734048"/>
            <a:ext cx="11320294" cy="4123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5" y="1552909"/>
            <a:ext cx="7206916" cy="4351338"/>
          </a:xfrm>
        </p:spPr>
        <p:txBody>
          <a:bodyPr/>
          <a:lstStyle/>
          <a:p>
            <a:pPr lvl="0"/>
            <a:r>
              <a:rPr lang="pt-BR" dirty="0" smtClean="0"/>
              <a:t>Curva simplificada por filtro de média móvel</a:t>
            </a:r>
          </a:p>
          <a:p>
            <a:pPr lvl="0"/>
            <a:r>
              <a:rPr lang="pt-BR" dirty="0" smtClean="0"/>
              <a:t>Múltiplas iterações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  <p:sp>
        <p:nvSpPr>
          <p:cNvPr id="7" name="AutoShape 2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8657890" y="1960526"/>
            <a:ext cx="678614" cy="6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8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5625"/>
            <a:ext cx="11630526" cy="4351338"/>
          </a:xfrm>
        </p:spPr>
        <p:txBody>
          <a:bodyPr/>
          <a:lstStyle/>
          <a:p>
            <a:pPr lvl="0"/>
            <a:r>
              <a:rPr lang="pt-BR" dirty="0" smtClean="0"/>
              <a:t>Produção de tuplas IDT-Pacote estatisticamente equivalentes aos dados obtidos após a aplicação dos filtros de simplificação</a:t>
            </a:r>
          </a:p>
          <a:p>
            <a:pPr lvl="0"/>
            <a:endParaRPr lang="pt-BR" dirty="0"/>
          </a:p>
          <a:p>
            <a:pPr lvl="0"/>
            <a:r>
              <a:rPr lang="pt-BR" dirty="0" smtClean="0"/>
              <a:t>Duplo buffer para produção e consumo simltâneos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3.2. – Gerando tráfego para simular o jogo popular</a:t>
            </a:r>
            <a:endParaRPr lang="en-US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1" y="3893709"/>
            <a:ext cx="12192000" cy="26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3.2. – Gerando tráfego para simular o jogo popular</a:t>
            </a:r>
            <a:endParaRPr lang="en-US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56" y="1668381"/>
            <a:ext cx="7845580" cy="5005136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6079"/>
            <a:ext cx="3801979" cy="5007858"/>
          </a:xfrm>
        </p:spPr>
        <p:txBody>
          <a:bodyPr/>
          <a:lstStyle/>
          <a:p>
            <a:pPr lvl="0"/>
            <a:r>
              <a:rPr lang="pt-BR" dirty="0" smtClean="0"/>
              <a:t>Thread produtora responsável por preencher os buffers para simulação</a:t>
            </a:r>
          </a:p>
          <a:p>
            <a:pPr marL="0" lvl="0" indent="0">
              <a:buNone/>
            </a:pPr>
            <a:endParaRPr lang="pt-BR" dirty="0"/>
          </a:p>
          <a:p>
            <a:pPr lvl="0"/>
            <a:r>
              <a:rPr lang="pt-BR" dirty="0" smtClean="0"/>
              <a:t>Thread consumidora, responsável por retirar pacotes dos buffers de acordo com seu IDT</a:t>
            </a:r>
          </a:p>
        </p:txBody>
      </p:sp>
    </p:spTree>
    <p:extLst>
      <p:ext uri="{BB962C8B-B14F-4D97-AF65-F5344CB8AC3E}">
        <p14:creationId xmlns:p14="http://schemas.microsoft.com/office/powerpoint/2010/main" val="30592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482795"/>
            <a:ext cx="11475743" cy="40965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4. Resultados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6621" y="1470026"/>
            <a:ext cx="7206916" cy="4351338"/>
          </a:xfrm>
        </p:spPr>
        <p:txBody>
          <a:bodyPr/>
          <a:lstStyle/>
          <a:p>
            <a:r>
              <a:rPr lang="en-US" dirty="0"/>
              <a:t>Tráfego </a:t>
            </a:r>
            <a:r>
              <a:rPr lang="en-US" dirty="0" smtClean="0"/>
              <a:t>produzido a partir do modelo</a:t>
            </a:r>
            <a:endParaRPr lang="en-US" dirty="0"/>
          </a:p>
        </p:txBody>
      </p:sp>
      <p:sp>
        <p:nvSpPr>
          <p:cNvPr id="7" name="AutoShape 2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8657890" y="1960526"/>
            <a:ext cx="678614" cy="6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482795"/>
            <a:ext cx="11320294" cy="410566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4. Resultados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6621" y="1470026"/>
            <a:ext cx="7206916" cy="4351338"/>
          </a:xfrm>
        </p:spPr>
        <p:txBody>
          <a:bodyPr/>
          <a:lstStyle/>
          <a:p>
            <a:r>
              <a:rPr lang="en-US" dirty="0"/>
              <a:t>Tráfego </a:t>
            </a:r>
            <a:r>
              <a:rPr lang="en-US" dirty="0" smtClean="0"/>
              <a:t>produzido a partir do modelo</a:t>
            </a:r>
            <a:endParaRPr lang="en-US" dirty="0"/>
          </a:p>
        </p:txBody>
      </p:sp>
      <p:sp>
        <p:nvSpPr>
          <p:cNvPr id="7" name="AutoShape 2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8657890" y="1960526"/>
            <a:ext cx="678614" cy="6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96" y="3913311"/>
            <a:ext cx="4528720" cy="25474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96" y="1346575"/>
            <a:ext cx="4530639" cy="2526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5. Aplicação Prática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5625"/>
            <a:ext cx="6898105" cy="4767680"/>
          </a:xfrm>
        </p:spPr>
        <p:txBody>
          <a:bodyPr/>
          <a:lstStyle/>
          <a:p>
            <a:pPr lvl="0"/>
            <a:r>
              <a:rPr lang="pt-BR" dirty="0" smtClean="0"/>
              <a:t>Utilizado jogo personalizado com sistema de autenticação e pacotes conhecidos</a:t>
            </a:r>
          </a:p>
          <a:p>
            <a:pPr lvl="0"/>
            <a:endParaRPr lang="pt-BR" dirty="0" smtClean="0"/>
          </a:p>
          <a:p>
            <a:r>
              <a:rPr lang="en-US" dirty="0" smtClean="0"/>
              <a:t>Servidor autoritativo</a:t>
            </a:r>
            <a:r>
              <a:rPr lang="en-US" dirty="0"/>
              <a:t> </a:t>
            </a:r>
            <a:r>
              <a:rPr lang="en-US" dirty="0" smtClean="0"/>
              <a:t>– comandos tratados pelo servidor, resposta enviada aos clients</a:t>
            </a:r>
          </a:p>
          <a:p>
            <a:endParaRPr lang="en-US" dirty="0"/>
          </a:p>
          <a:p>
            <a:r>
              <a:rPr lang="en-US" dirty="0" smtClean="0"/>
              <a:t>Acesso ao código fonte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2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96" y="3913311"/>
            <a:ext cx="4528720" cy="25474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96" y="1346575"/>
            <a:ext cx="4530639" cy="252639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5. Aplicação Prática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5625"/>
            <a:ext cx="6898105" cy="4767680"/>
          </a:xfrm>
        </p:spPr>
        <p:txBody>
          <a:bodyPr/>
          <a:lstStyle/>
          <a:p>
            <a:pPr lvl="0"/>
            <a:r>
              <a:rPr lang="pt-BR" dirty="0" smtClean="0"/>
              <a:t>Tráfego capturado, analisado e filtrado novamente, agora para o jogo controlado</a:t>
            </a:r>
          </a:p>
          <a:p>
            <a:pPr lvl="0"/>
            <a:endParaRPr lang="pt-BR" dirty="0"/>
          </a:p>
          <a:p>
            <a:pPr lvl="0"/>
            <a:r>
              <a:rPr lang="en-US" dirty="0" smtClean="0"/>
              <a:t>Metodos para autenticar os bots no servidor como players</a:t>
            </a:r>
          </a:p>
          <a:p>
            <a:pPr marL="0" lv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72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5. Aplicação Prática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574" y="1229277"/>
            <a:ext cx="10478563" cy="4767680"/>
          </a:xfrm>
        </p:spPr>
        <p:txBody>
          <a:bodyPr/>
          <a:lstStyle/>
          <a:p>
            <a:pPr lvl="0"/>
            <a:r>
              <a:rPr lang="pt-BR" dirty="0" smtClean="0"/>
              <a:t>Uso da ferramenta para simular jogadores em tempo real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9" y="1868558"/>
            <a:ext cx="8606010" cy="482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3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1. Motivação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relevância de jogos online no Mercado</a:t>
            </a:r>
          </a:p>
          <a:p>
            <a:r>
              <a:rPr lang="en-US" dirty="0" smtClean="0"/>
              <a:t>Falhas em entregar boa experência de usuário aos jogadores</a:t>
            </a:r>
          </a:p>
          <a:p>
            <a:r>
              <a:rPr lang="en-US" dirty="0" smtClean="0"/>
              <a:t>Como evitar essas falhas em lançamento?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5. Aplicação Prática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5625"/>
            <a:ext cx="4769527" cy="4767680"/>
          </a:xfrm>
        </p:spPr>
        <p:txBody>
          <a:bodyPr/>
          <a:lstStyle/>
          <a:p>
            <a:pPr lvl="0"/>
            <a:r>
              <a:rPr lang="pt-BR" dirty="0" smtClean="0"/>
              <a:t>Medidas de tempo entre envio de comando e resposta efetiva no cliente</a:t>
            </a:r>
          </a:p>
          <a:p>
            <a:pPr lvl="0"/>
            <a:endParaRPr lang="pt-BR" dirty="0"/>
          </a:p>
          <a:p>
            <a:pPr lvl="0"/>
            <a:r>
              <a:rPr lang="pt-BR" dirty="0" smtClean="0"/>
              <a:t>Demora crescente no tempo de resposta a partir de 13 jogadores simultâneos</a:t>
            </a:r>
            <a:endParaRPr lang="en-US" dirty="0" smtClean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6" y="1325563"/>
            <a:ext cx="6728736" cy="49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8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5. Aplicação Prática</a:t>
            </a:r>
            <a:endParaRPr lang="en-US" b="1" u="sng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29" y="1325563"/>
            <a:ext cx="9609206" cy="5413638"/>
          </a:xfrm>
        </p:spPr>
      </p:pic>
    </p:spTree>
    <p:extLst>
      <p:ext uri="{BB962C8B-B14F-4D97-AF65-F5344CB8AC3E}">
        <p14:creationId xmlns:p14="http://schemas.microsoft.com/office/powerpoint/2010/main" val="23509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6. Conclusão 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 smtClean="0"/>
              <a:t>Viabilidade da captura de tráfego de pacotes em jogos de mercado</a:t>
            </a:r>
          </a:p>
          <a:p>
            <a:pPr lvl="0"/>
            <a:endParaRPr lang="pt-BR" dirty="0" smtClean="0"/>
          </a:p>
          <a:p>
            <a:pPr lvl="0"/>
            <a:r>
              <a:rPr lang="pt-BR" dirty="0" smtClean="0"/>
              <a:t>Verificação do método de processamento e filtragem de pacotes</a:t>
            </a:r>
          </a:p>
          <a:p>
            <a:pPr marL="0" lvl="0" indent="0">
              <a:buNone/>
            </a:pPr>
            <a:endParaRPr lang="pt-BR" dirty="0"/>
          </a:p>
          <a:p>
            <a:pPr lvl="0"/>
            <a:r>
              <a:rPr lang="pt-BR" dirty="0" smtClean="0"/>
              <a:t>Implementação do modelo de geração de pacotes simulados</a:t>
            </a:r>
          </a:p>
          <a:p>
            <a:pPr lvl="0"/>
            <a:endParaRPr lang="pt-BR" dirty="0"/>
          </a:p>
          <a:p>
            <a:pPr lvl="0"/>
            <a:r>
              <a:rPr lang="pt-BR" dirty="0" smtClean="0"/>
              <a:t>Comprovação da ferramenta produzida como forma de avaliar a quantidade de jogadores suportados por um servidor de pequeno porte</a:t>
            </a:r>
            <a:endParaRPr lang="pt-BR" dirty="0"/>
          </a:p>
          <a:p>
            <a:pPr lvl="0"/>
            <a:endParaRPr lang="pt-BR" dirty="0" smtClean="0"/>
          </a:p>
          <a:p>
            <a:pPr lvl="0"/>
            <a:endParaRPr lang="pt-BR" dirty="0"/>
          </a:p>
          <a:p>
            <a:pPr lvl="0"/>
            <a:endParaRPr lang="pt-B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56868" y="3013502"/>
            <a:ext cx="267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Obrigado!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351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2. Objetivos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Compreender as técnicas </a:t>
            </a:r>
            <a:r>
              <a:rPr lang="pt-BR" dirty="0" smtClean="0"/>
              <a:t>de </a:t>
            </a:r>
            <a:r>
              <a:rPr lang="pt-BR" dirty="0"/>
              <a:t>análise </a:t>
            </a:r>
            <a:r>
              <a:rPr lang="pt-BR" dirty="0" smtClean="0"/>
              <a:t>de </a:t>
            </a:r>
            <a:r>
              <a:rPr lang="pt-BR" dirty="0"/>
              <a:t>tráfego de pacotes utilizadas em </a:t>
            </a:r>
            <a:r>
              <a:rPr lang="pt-BR" dirty="0" smtClean="0"/>
              <a:t>jogos</a:t>
            </a:r>
            <a:endParaRPr lang="en-US" dirty="0"/>
          </a:p>
          <a:p>
            <a:pPr lvl="0"/>
            <a:r>
              <a:rPr lang="pt-BR" dirty="0"/>
              <a:t>Capturar e analisar o tráfego de pacotes de </a:t>
            </a:r>
            <a:r>
              <a:rPr lang="pt-BR" dirty="0" smtClean="0"/>
              <a:t>um jogo popular</a:t>
            </a:r>
            <a:endParaRPr lang="en-US" dirty="0"/>
          </a:p>
          <a:p>
            <a:r>
              <a:rPr lang="pt-BR" dirty="0"/>
              <a:t>Implementar </a:t>
            </a:r>
            <a:r>
              <a:rPr lang="pt-BR" dirty="0" smtClean="0"/>
              <a:t>um </a:t>
            </a:r>
            <a:r>
              <a:rPr lang="pt-BR" dirty="0"/>
              <a:t>modelo de simulação de tráfego </a:t>
            </a:r>
            <a:r>
              <a:rPr lang="pt-BR" dirty="0" smtClean="0"/>
              <a:t>para o jogo escolhido</a:t>
            </a:r>
          </a:p>
          <a:p>
            <a:r>
              <a:rPr lang="pt-BR" dirty="0"/>
              <a:t>Utilizar a ferramenta de simulação para avaliar a capacidade de um servidor dedicado a </a:t>
            </a:r>
            <a:r>
              <a:rPr lang="pt-BR" dirty="0" smtClean="0"/>
              <a:t>jogos</a:t>
            </a:r>
            <a:endParaRPr lang="en-US" dirty="0"/>
          </a:p>
          <a:p>
            <a:endParaRPr lang="pt-B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5625"/>
            <a:ext cx="6898105" cy="4351338"/>
          </a:xfrm>
        </p:spPr>
        <p:txBody>
          <a:bodyPr/>
          <a:lstStyle/>
          <a:p>
            <a:pPr lvl="0"/>
            <a:r>
              <a:rPr lang="pt-BR" dirty="0" smtClean="0"/>
              <a:t>Escolha de uma ferramenta para interceptar tráfego de pacotes de rede</a:t>
            </a:r>
          </a:p>
          <a:p>
            <a:pPr lvl="0"/>
            <a:endParaRPr lang="pt-BR" dirty="0" smtClean="0"/>
          </a:p>
          <a:p>
            <a:r>
              <a:rPr lang="en-US" dirty="0" smtClean="0"/>
              <a:t>Filtro de captura inicial baseado em possíveis IPs e portas de comunicação do jogo</a:t>
            </a:r>
          </a:p>
          <a:p>
            <a:endParaRPr lang="en-US" dirty="0"/>
          </a:p>
          <a:p>
            <a:r>
              <a:rPr lang="en-US" dirty="0" smtClean="0"/>
              <a:t>Filtro de captura refinado e exportação de pacotes capturados para análise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Capturando tráfego do jogo popular</a:t>
            </a:r>
            <a:endParaRPr lang="en-US" sz="2400" dirty="0"/>
          </a:p>
        </p:txBody>
      </p:sp>
      <p:pic>
        <p:nvPicPr>
          <p:cNvPr id="2050" name="Picture 2" descr="VALORANT | Baixe e jogue de graça - Epic Games St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96" y="1325563"/>
            <a:ext cx="4528720" cy="254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996" y="3924828"/>
            <a:ext cx="4528720" cy="25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4379" y="1825625"/>
            <a:ext cx="6898105" cy="4351338"/>
          </a:xfrm>
        </p:spPr>
        <p:txBody>
          <a:bodyPr/>
          <a:lstStyle/>
          <a:p>
            <a:pPr lvl="0"/>
            <a:r>
              <a:rPr lang="pt-BR" dirty="0" smtClean="0"/>
              <a:t>Ferramentas utilizadas para análise</a:t>
            </a:r>
          </a:p>
          <a:p>
            <a:endParaRPr lang="en-US" dirty="0" smtClean="0"/>
          </a:p>
          <a:p>
            <a:r>
              <a:rPr lang="en-US" dirty="0" smtClean="0"/>
              <a:t>Inter-Departure-Time (IDT): Tempo entre o envio de dois pacotes consecutivos para o servidor</a:t>
            </a:r>
          </a:p>
          <a:p>
            <a:endParaRPr lang="en-US" dirty="0"/>
          </a:p>
          <a:p>
            <a:r>
              <a:rPr lang="en-US" dirty="0" smtClean="0"/>
              <a:t>Size: Tamanho do pacotes em Bytes (cabeçalho + dados)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47" y="997532"/>
            <a:ext cx="4182059" cy="3753374"/>
          </a:xfrm>
          <a:prstGeom prst="rect">
            <a:avLst/>
          </a:prstGeom>
        </p:spPr>
      </p:pic>
      <p:pic>
        <p:nvPicPr>
          <p:cNvPr id="3074" name="Picture 2" descr="Project Jupyter | 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429" y="5057824"/>
            <a:ext cx="2630906" cy="13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ndas (software)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042" y="5263781"/>
            <a:ext cx="2398295" cy="9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4" y="1552909"/>
            <a:ext cx="6898105" cy="4351338"/>
          </a:xfrm>
        </p:spPr>
        <p:txBody>
          <a:bodyPr/>
          <a:lstStyle/>
          <a:p>
            <a:pPr lvl="0"/>
            <a:r>
              <a:rPr lang="pt-BR" dirty="0" smtClean="0"/>
              <a:t>Verificar possível correlação entre IDT x SIZE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4" y="2761480"/>
            <a:ext cx="11320294" cy="40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4" y="2761480"/>
            <a:ext cx="11356871" cy="40965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4" y="1552909"/>
            <a:ext cx="6898105" cy="4351338"/>
          </a:xfrm>
        </p:spPr>
        <p:txBody>
          <a:bodyPr/>
          <a:lstStyle/>
          <a:p>
            <a:pPr lvl="0"/>
            <a:r>
              <a:rPr lang="pt-BR" dirty="0" smtClean="0"/>
              <a:t>Análise em relação ao tamanho dos pacotes</a:t>
            </a:r>
          </a:p>
          <a:p>
            <a:pPr lvl="0"/>
            <a:r>
              <a:rPr lang="pt-BR" dirty="0" smtClean="0"/>
              <a:t>PDF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77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3" y="2761480"/>
            <a:ext cx="11356871" cy="409652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4" y="1552909"/>
            <a:ext cx="3982453" cy="4351338"/>
          </a:xfrm>
        </p:spPr>
        <p:txBody>
          <a:bodyPr/>
          <a:lstStyle/>
          <a:p>
            <a:pPr lvl="0"/>
            <a:r>
              <a:rPr lang="pt-BR" dirty="0" smtClean="0"/>
              <a:t>Media Móvel Ponderada (WMA)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  <p:sp>
        <p:nvSpPr>
          <p:cNvPr id="7" name="AutoShape 2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8657890" y="1960526"/>
            <a:ext cx="678614" cy="6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4529470" y="1615780"/>
                <a:ext cx="7015895" cy="989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470" y="1615780"/>
                <a:ext cx="7015895" cy="9891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011" y="0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  3. Metodologia</a:t>
            </a:r>
            <a:endParaRPr lang="en-US" b="1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8495" y="1552909"/>
            <a:ext cx="7206916" cy="4351338"/>
          </a:xfrm>
        </p:spPr>
        <p:txBody>
          <a:bodyPr/>
          <a:lstStyle/>
          <a:p>
            <a:pPr lvl="0"/>
            <a:r>
              <a:rPr lang="pt-BR" dirty="0" smtClean="0"/>
              <a:t>Curva simplificada por filtro de média móvel</a:t>
            </a:r>
          </a:p>
          <a:p>
            <a:pPr lvl="0"/>
            <a:r>
              <a:rPr lang="pt-BR" dirty="0" smtClean="0"/>
              <a:t>Múltiplas iterações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248653" y="997532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3.1. – Analisando tráfego capturado</a:t>
            </a:r>
            <a:endParaRPr lang="en-US" sz="2400" dirty="0"/>
          </a:p>
        </p:txBody>
      </p:sp>
      <p:sp>
        <p:nvSpPr>
          <p:cNvPr id="7" name="AutoShape 2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BNoAAAHACAYAAAB0/gUQAAAAOXRFWHRTb2Z0d2FyZQBNYXRwbG90bGliIHZlcnNpb24zLjUuMywgaHR0cHM6Ly9tYXRwbG90bGliLm9yZy/NK7nSAAAACXBIWXMAAA9hAAAPYQGoP6dpAACvgUlEQVR4nOzdd3hUZfrG8e+kkIQQEnoNTZoUaYqKSFdEAcXe67r2vrZde0Pdde2rP3ct2NuKoquiUgQVEOkgIL33kpCezMzvjyeTAgEyyZma+3Ndc83JZHLmDSSZc+7zvO/j8nq9XkRERERERERERKRaYkI9ABERERERERERkWigoE1ERERERERERMQBCtpEREREREREREQcoKBNRERERERERETEAQraREREREREREREHKCgTURERERERERExAEK2kRERERERERERBygoE1ERERERERERMQBcaEeQKB5PB42b95MSkoKLpcr1MMREREREREREZEQ8Xq97Nu3j+bNmxMT43z9WdQHbZs3byY9PT3UwxARERERERERkTCxYcMGWrZs6fh+oz5oS0lJAewfsG7duiEejYiIiIiIiIiIhEpmZibp6ekleZHToj5o800XrVu3roI2EREREREREREJ2PJiaoYgIiIiIiIiIiLiAAVtIiIiIiIiIiIiDlDQJiIiIiIiIiIi4oCoX6OtMrxeL0VFRbjd7lAPJaLFxsYSFxcXsHnOIiIiIiIiIiLhrMYHbQUFBWzZsoWcnJxQDyUq1K5dm2bNmlGrVq1QD0VEREREREREJKhqdNDm8XhYs2YNsbGxNG/enFq1aqkaq4q8Xi8FBQXs2LGDNWvW0KFDB2JiNDNZRERERERERGqOGh20FRQU4PF4SE9Pp3bt2qEeTsRLSkoiPj6edevWUVBQQGJiYqiHJCIiIiIiIiISNCo5AlVeOUj/liIiIiIiIiJSUykVERERERERERERcYCCNhEREREREREREQcoaBMREREREREREXGAgrYIdfnll+NyuXC5XNSqVYv27dvzyCOPUFRUxNSpU0s+FxMTQ2pqKr169eKuu+5iy5Yt5fbz0EMPlTy37O2HH34I0XcmIiIiIiIiIhKZanTX0Uh3yimn8Oabb5Kfn8/XX3/NDTfcQHx8PMcffzwAy5cvp27dumRmZjJ37lyefvppXn/9daZOnUr37t1L9tO1a9cDgrX69esH9XsREREREREREYl0CtrK8HohJyc0r127Nrhc/n1NQkICTZs2BeC6665j/PjxTJgwoSRoa9y4MWlpaTRt2pSOHTty+umn06tXL6677jp++umnkv3ExcWV7EekugoL4cILYeBAuPHGUI9GREREREREJHgUtJWRkwN16oTmtbOyIDm5evtISkpi165dh/z8tddey2233cb27dtp3Lhx9V5QpAJz58Knn8KMGQraREREREREpGbRGm1RwOv18sMPPzBx4kSGDBlyyOd27twZgLVr15Y8tmjRIurUqVNy69u3byCHK1EuO9vu9+4N6TBEREREREREgk4VbWXUrm2VZaF6bX999dVX1KlTh8LCQjweDxdeeCEPPfQQs2fPPujXeL1eAFxl5ql26tSJCRMmlHyckJDg/2BEiuXl2X12NhQVQZz+yoiIiIiIiEgNoVPgMlyu6k/fDKbBgwfzyiuvUKtWLZo3b05cJRKNpUuXAtCmTZuSx3xdS0WckJtbup2ZCeqrISIiIiIiIjWFgrYIlpyc7FdAlpuby2uvvcaAAQNo1KhRAEcmNVnZoC0jQ0GbiIiIiIiI1BwK2qLY9u3bycvLY9++fcyZM4enn36anTt38tlnn4V6aBLF9g/aRERERERERGoKBW1RrFOnTrhcLurUqUO7du04+eSTuf3222natGmohyZRTEGbiIiIiIiI1FQK2iLUW2+9ddDPDRo0qKTpweE89NBDPPTQQ84MSoTSZgigoE1ERERERERqlphQD0BEoosq2kRERERERKSmUtAmIo5S0CYiIiIiIiI1lYI2EXGUgjYRERERERGpqRS0iYijFLSJiIiIiIhITaWgTUQcpaBNREREREREaioFbSLiKHUdFRERERERkZpKQZuIOEoVbSIiIiIiIlJTKWgTEUcpaBMREREREZGaSkGbiDhKQZuIiIiIiIjUVAraItCrr75KSkoKRUVFJY9lZWURHx/PoEGDyj136tSpuFwuVq1aRZs2bXC5XHz44YcH7LNr1664XC7eeuutAz43duxYYmNj+fvf/+70tyJRSEGbiIiIiIiI1FQK2iLQ4MGDycrK4rfffit5bPr06TRt2pRZs2aRV2Y1+ilTptCqVSuOOOIIANLT03nzzTfL7W/mzJls3bqV5OTkCl/vjTfe4K677uKNN94IwHcj0UZBm4iIiIiIiNRUCtoiUKdOnWjWrBlTp04teWzq1KmcfvrptG3blpkzZ5Z7fPDgwSUfX3TRRfz4449s2LCh5LE33niDiy66iLi4uANe68cffyQ3N5dHHnmEzMxMfvnll8B8UxI1ynYdzcoCtzt0YxEREREREREJJgVtZXm9UJQdmpvX69dQBw8ezJQpU0o+njJlCoMGDWLgwIElj+fm5jJr1qxyQVuTJk0YPnw448aNAyAnJ4ePPvqIK6+8ssLXef3117nggguIj4/nggsu4PXXX/f3X1VqmLIVbQCZmaEZh4iIiIiIiEiwHVjCVJO5c+DjOqF57XOzIK7iqZsVGTx4MLfeeitFRUXk5uYyb948Bg4cSGFhIa+++ioAM2bMID8/v1zQBnDllVdyxx138Le//Y1PP/2UI444gp49ex7wGpmZmXz66afMmDEDgIsvvpgTTzyR559/njp1QvTvJGFv/6AtIwPq1QvNWERERERERESCKaQVbdOmTWPUqFE0b94cl8vF559/ftDnXnvttbhcLp577rmgjS+cDRo0iOzsbGbPns306dPp2LEjjRo1YuDAgSXrtE2dOpV27drRqlWrcl972mmnkZWVxbRp03jjjTcOWs32wQcfcMQRR9CjRw8AevbsSevWrfnoo48C/v1J5KooaBMRERERERGpCUJa0ZadnU2PHj248sorOfPMMw/6vPHjxzNz5kyaN28e2AHF1rbKslCIre3X09u3b0/Lli2ZMmUKe/bsYeDAgQA0b96c9PR0fvnlF6ZMmcKQIUMO+Nq4uDguueQSHnzwQWbNmsX48eMrfI3XX3+dJUuWlFu7zePx8MYbb3DVVVf5NV6pGYqK7AbQsCHs3KmgTURERERERGqOkAZtI0aMYMSIEYd8zqZNm7jpppuYOHEip512WmAH5HL5NX0z1AYPHszUqVPZs2cPd955Z8njAwYM4JtvvuHXX3/luuuuq/Brr7zySv7xj39w3nnnUa+CeX2LFi3it99+Y+rUqdSvX7/k8d27dzNo0CCWLVtG586dnf+mJKKVrWZr0kRBm4iIiIiIiNQsYb1Gm8fj4ZJLLuHOO++ka9eulfqa/Px88vPzSz7OjOKV2AcPHswNN9xAYWFhSUUbwMCBA7nxxhspKCg4YH02nyOPPJKdO3dSu3bFlXSvv/46ffv2ZcCAAQd87phjjuH111/n73//uzPfiESNsh1HmzSBJUsUtImIiIiIiEjNEdZdR5966ini4uK4+eabK/01Y8eOJTU1teSWnp4ewBGG1uDBg8nNzaV9+/Y0adKk5PGBAweyb98+OnXqRLNmzQ769Q0aNCApKemAxwsKCnj33Xc566yzKvy6s846i7fffpvCwsLqfxMSVXwVbQkJkJZm2wraREREREREpKYI24q2OXPm8PzzzzN37lxcLlelv+7ee+/l9ttvL/k4MzMzasO2Nm3a4PV6D3i8devWFT6+du3aQ+5v7969Jds7d+486PPuuusu7rrrrkqPU2oOX9CWlASpqbatoE1ERERERERqirCtaJs+fTrbt2+nVatWxMXFERcXx7p167jjjjto06bNQb8uISGBunXrlruJSHAoaBMREREREZGaLGwr2i655BKGDRtW7rHhw4dzySWXcMUVV4RoVCJyKAraREREREREpCYLadCWlZXFypUrSz5es2YN8+fPp379+rRq1YoGDRqUe358fDxNmzalU6dOwR6qiFSCL2hLTFTQJiIiIiIiIjVPSIO23377rVxXTN/aapdddhlvvfVWiEYlIlXl6zqqijYRERERERGpiUIatA0aNKjCRfsP5nCL+YtIaGnqqIiIiIiIiNRkYdsMIZj8Cfvk0PRvWbMpaBMREREREZGarEYHbfHx8QDk5OSEeCTRw/dv6fu3lZpFQZuIiIiIiIjUZGHbdTQYYmNjSUtLY/v27QDUrl0bl8sV4lFFJq/XS05ODtu3byctLY3Y2NhQD0lCoKKgLTMzdOMRERERERERCaYaHbQBNG3aFKAkbJPqSUtLK/k3lZqnoq6j+/aBxwMxNbp+VkRERERERGqCGh+0uVwumjVrRuPGjSksLAz1cCJafHy8KtlquIq6jnq9Frb5PhYRERERERGJVjU+aPOJjY1VSCRSTWWnjiYmQq1aUFBg67QpaBMREREREZFop8lcIuKYskEbqCGCiIiIiIiI1CwK2kTEMQraREREREREpCZT0CYijlHQJiIiIiIiIjWZgjYRcUzZrqOgoE1ERERERERqFgVtIuKYsl1HQUGbiIiIiIiI1CwK2kTEMZo6KiIiIiIiIjWZgjYRcYyCNhEREREREanJFLSJiGMUtImIiIiIiEhNpqBNRByjoE1ERERERERqMgVtIuIYdR0VERERERGRmkxBm4g4Rl1HRUREREREpCZT0CYijtHUUREREREREanJFLSJiGMUtImIiIiIiEhNpqBNRBxRVGQ3UNAmIiIiIiIiNZOCNhFxhK+aDQ4M2jIzweMJ/phEREREREREgklBm4g4omzQlpBg976gzeuFrKzgj0lEREREREQkmBS0iYgjfB1HExIgpvgvS2IixMfbtqaPioiIiIiISLRT0CYijti/EQKAy6V12kRERERERKTmUNAmIo6oKGgDBW0iIiIiIiJScyhoExFHKGgTERERERGRmk5Bm4g4whe0JSaWf1xBm4iIiIiIiNQUCtpExBEHq2irW9fuFbSJiIiIiIhItFPQJiKO8HUd1dRRERERERERqakUtImII7RGm4iIiIiIiNR0CtpExBEK2kRERERERKSmU9AmIo5Q0CYiIiIiIiI1nYI2EXGEuo6KiIiIiIhITaegTUQcoYo2ERERERERqekUtImII9R1VERERERERGq6kAZt06ZNY9SoUTRv3hyXy8Xnn39e8rnCwkLuvvtuunfvTnJyMs2bN+fSSy9l8+bNoRuwiByUKtpERERERESkpgtp0JadnU2PHj14+eWXD/hcTk4Oc+fO5f7772fu3Ll89tlnLF++nNGjR4dgpCJyOAraREREREREpKaLC+WLjxgxghEjRlT4udTUVL7//vtyj7300kv07duX9evX06pVq2AMUUQq6XBBW2YmeL3gcgV3XCIiIiIiIiLBEtKgzV8ZGRm4XC7S0tIO+pz8/Hzy8/NLPs7MzAzCyETkcF1HPR7IyoKUlOCOS0RERERERCRYIqYZQl5eHnfffTcXXHABdevWPejzxo4dS2pqasktPT09iKMUqbkOVtFWuzbExtq2po+KiIiIiIhINIuIoK2wsJBzzz0Xr9fLK6+8csjn3nvvvWRkZJTcNmzYEKRRitRsB+s66nJpnTYRERERERGpGcJ+6qgvZFu3bh2TJ08+ZDUbQEJCAgkJCUEanYj4HKyiDSxo271bQZuIiIiIiIhEt7AO2nwh24oVK5gyZQoNGjQI9ZBE5CAOF7SBgjYRERERERGJbiEN2rKysli5cmXJx2vWrGH+/PnUr1+fZs2acfbZZzN37ly++uor3G43W7duBaB+/frUqlUrVMMWkQooaBMREREREZGaLqRB22+//cbgwYNLPr799tsBuOyyy3jooYeYMGECAD179iz3dVOmTGHQoEHBGqaIVMLBuo6CgjYRERERERGpGUIatA0aNAiv13vQzx/qcyISXlTRJiIiIiIiIjVdRHQdFZHwd7Cuo6CgTURERERERGoGBW0i4ghVtImIiIiIiEhNp6BNRKqtqMhuoKBNREREREREai4FbSJSbb5qNlDQJiIiIiIiIjWXgjYRqbayQVtCwoGfV9AmIiIiIiIiNYGCNhGpNl/QlpAAMRX8VVHQJiIiIiIiIjWBgjYRqbZDdRwFBW0iIiIiIiJSM/gdtOXm5pKTk1Py8bp163juuef47rvvHB2YiESOQ3UcBQVtIiIiIiIiUjP4HbSdfvrpvP322wDs3buXY489lmeeeYbTTz+dV155xfEBikj4q2zQlpkJXm9wxiQiIiIiIiISbH4HbXPnzuXEE08E4NNPP6VJkyasW7eOt99+mxdeeMHxAYpI+Kts0OZ2Q3Z2cMYkIiIiIiIiEmx+B205OTmkpKQA8N1333HmmWcSExPDcccdx7p16xwfoIiEP1/QlphY8eeTkyE21rY1fVRERERERESild9BW/v27fn888/ZsGEDEydO5OSTTwZg+/bt1K1b1/EBikj4O1wzBJcLfH8eFLSJiIiIiIhItPI7aHvggQf4y1/+Qps2bTj22GM5/vjjAatu69Wrl+MDFJHwd7ipo6CGCCIiIiIiIhL94vz9grPPPpv+/fuzZcsWevToUfL40KFDGTNmjKODE5HIoKBNREREREREpApBG0DTpk1p2rRpucf69u3ryIBEJPIoaBMRERERERGpYtD222+/8fHHH7N+/XoKCgrKfe6zzz5zZGAiEjkO1wwBFLSJiIiIiIhI9PN7jbYPP/yQfv36sXTpUsaPH09hYSFLlixh8uTJpPrOpEWkRvGnoi0zM/DjEREREREREQkFv4O2J554gmeffZYvv/ySWrVq8fzzz7Ns2TLOPfdcWrVqFYgxikiYO1zXUVBFm4iIiIiIiEQ/v4O2VatWcdpppwFQq1YtsrOzcblc3Hbbbbz22muOD1BEwp/WaBMRERERERGpQtBWr1499u3bB0CLFi1YvHgxAHv37iUnJ8fZ0YlIRFDQJiIiIiIiIlKFZggDBgzg+++/p3v37pxzzjnccsstTJ48me+//56hQ4cGYowiEuYUtImIiIiIiIhUIWh76aWXyCtekOlvf/sb8fHx/PLLL5x11lncd999jg9QRMKfuo6KiIiIiIiIVCFoq1+/fsl2TEwM99xzj6MDEpHIo4o2ERERERERkUoGbZmZmdStW7dk+1B8zxORmkNdR0VEREREREQqGbTVq1ePLVu20LhxY9LS0nC5XAc8x+v14nK5cLvdjg9SRMKbKtpERCRafPcdrFwJ118f6pGIiIhIJKpU0DZ58uSSKaNTpkwJ6IBEJPL4G7R5vVBBXi8iIhJyV10FGzfCsGHQsWOoRyMiIiKRplJB28CBAyvcFhEB/4K2oiJ7fu3agR+XiIiIv3butPutWxW0iYiIiP9i/P2CN998k08++eSAxz/55BPGjRvnyKBEJLJUputonToQU/wXR9NHRUQkHBUVla47umdPaMciIiIikcnvoG3s2LE0bNjwgMcbN27ME0884cigRCSyVKaizeUCX68UBW0iIhKOsrNLtxW0iYiISFX4HbStX7+etm3bHvB469atWb9+vSODEpHIUpmuo6CGCCIiEt6yskq3FbSJiIhIVfgdtDVu3JiFCxce8PiCBQto0KCBI4MSkchSmYo2UNAmIiLhTUGbiIiIVJffQdsFF1zAzTffzJQpU3C73bjdbiZPnswtt9zC+eefH4gxikgYKyqyGyhoExGRyKagTURERKqrUl1Hy3r00UdZu3YtQ4cOJS7Ovtzj8XDppZdqjTaRGshXzQYK2kREJLIpaBMREZHq8jtoq1WrFh999BGPPvooCxYsICkpie7du9O6detAjE9EwlzZoC0h4dDPVdAmIiLhTEGbiIiIVJffQZtPx44d6dixo5NjEZEI5AvaEhIg5jCT0RW0iYhIOFPQJiIiItXld9Dmdrt56623mDRpEtu3b8fj8ZT7/OTJkx0bnIiEv8p2HAUFbSIiEt4UtImIiEh1+d0M4ZZbbuGWW27B7XbTrVs3evToUe7mj2nTpjFq1CiaN2+Oy+Xi888/L/d5r9fLAw88QLNmzUhKSmLYsGGsWLHC3yGLSABVtuMoKGgTEZHwpqBNREREqsvvirYPP/yQjz/+mFNPPbXaL56dnU2PHj248sorOfPMMw/4/NNPP80LL7zAuHHjaNu2Lffffz/Dhw/n999/JzExsdqvLyLVp6BNRESixf5Bm9cLLlfoxiMiIiKRp0rNENq3b+/Ii48YMYIRI0ZU+Dmv18tzzz3Hfffdx+mnnw7A22+/TZMmTfj88885//zzHRmDiFSPgjYREYkWZYO2ggJ7j6tdO3TjERERkcjj99TRO+64g+effx6v1xuI8ZRYs2YNW7duZdiwYSWPpaamcuyxxzJjxoyDfl1+fj6ZmZnlbiISOL6grTJFpgraREQknJUN2kDTR0VERMR/fle0/fTTT0yZMoVvvvmGrl27Eh8fX+7zn332mSMD27p1KwBNmjQp93iTJk1KPleRsWPH8vDDDzsyBhE5PFW0iYhItKgoaGvRIjRjERERkcjkd9CWlpbGmDFjAjEWR9x7773cfvvtJR9nZmaSnp4ewhGJRDd1HRURkWixb1/5j1XRJiIiIv7yO2h78803AzGOAzRt2hSAbdu20axZs5LHt23bRs+ePQ/6dQkJCSQkJAR6eCJSrKoVbVpgWkREwo2mjoqIiEh1+b1GG0BRURE//PAD//d//8e+4kt/mzdvJmv/o5NqaNu2LU2bNmXSpEklj2VmZjJr1iyOP/54x15HRKqnKkFbYWFpJZyIiEi4UNAmIiIi1VXpijaPx0NMTAzr1q3jlFNOYf369eTn53PSSSeRkpLCU089RX5+Pq+++mqlXzwrK4uVK1eWfLxmzRrmz59P/fr1adWqFbfeeiuPPfYYHTp0oG3bttx///00b96cM844w69vUkQCx5+grU4dq2Lzeq2qrTJfIyIiEiy+oK1ePQvZFLSJiIiIvypV0bZo0SIGDBgAwC233MLRRx/Nnj17SCpzljxmzJhy1WeV8dtvv9GrVy969eoFwO23306vXr144IEHALjrrru46aab+POf/8wxxxxDVlYW3377LYmVaW8oIkHhT9fRmBioW9e2tU6biIiEG1/Q5lveV0GbiIiI+OuwFW2ffvopjzzyCO+++y4A06dP55dffqFWrVrlntemTRs2bdrk14sPGjQIr9d70M+7XC4eeeQRHnnkEb/2KyLB409FG9j00YwMBW0iIhJ+fEFbq1awcKGCNhEREfHfYSvaPB4PbrcbV/Gq5b6P97dx40ZSUlKcH6GIhDV/uo6COo+KiEj4UkWbiIiIVNdhg7Zzzz2Xd955hz//+c8AnHTSSTz33HMln3e5XGRlZfHggw9y6qmnBmygIhKeqlLRBgraREQkvHg8kJ1t2wraREREpKoq1Qyhd+/eTJ8+HYBnnnmGU045hS5dupCXl8eFF17IihUraNiwIR988EFABysi4UdBm4iIRIOcnNJtBW0iIiJSVZXuOhoXZ09NT09nwYIFfPTRRyxYsICsrCyuuuoqLrroonLNEUSkZvCnGQIoaBMRkfDkmzbqckHz5ratoE1ERET8VemgDaCwsJDOnTvz1VdfcdFFF3HRRRcFalwiEiFU0SYiItHAF7TVqQP169u2gjYRERHx12HXaCsrPj6ePN/K5yIiKGgTEZHoUDZoq1fPthW0iYiIiL/8CtoAbrjhBp566imKiooCMR4RiTDqOioiItGgoqAtP7/0gpKIiIhIZfg1dRRg9uzZTJo0ie+++47u3buTnJxc7vOfffaZY4MTkfCnijYREYkGZYO2lBSIjQW326ratAyxiIiIVJbfQVtaWhpnnXVWIMYiIhFIQZuIiESDskGbywVpabBrlwVtvuYIIiIiIofjV9BWVFTE4MGDOfnkk2natGmgxiQiEURdR0VEJBqUDdrApo/6gjYRERGRyvJrjba4uDiuvfZa8vPzAzUeEYkwqmgTEZFoUFHQBgraRERExD9+N0Po27cv8+bNC8RYRCQCKWgTEZFooKBNREREnOD3Gm3XX389d9xxBxs3bqRPnz4HNEM46qijHBuciIQ/dR0VEZFosG+f3StoExERkerwO2g7//zzAbj55ptLHnO5XHi9XlwuF26327nRiUhYKyqyG/gftBUUWEhX2bXdREREAkkVbSIiIuIEv4O2NWvWBGIcIhKBfNNGofJBW0qKdXPzeq2qTUGbiIiEAwVtIiIi4gS/g7bWrVsHYhwiEoHKBm0JCZX7mpgYC9syMy1oa9IkMGMTERHxh4I2ERERcYLfQRvAqlWreO6551i6dCkAXbp04ZZbbuGII45wdHAiEt58QVtCggVolZWaWhq0iYiIhAMFbSIiIuIEv7uOTpw4kS5duvDrr79y1FFHcdRRRzFr1iy6du3K999/H4gxikiY8rfjqI8aIoiISLhR0CYiIiJO8Lui7Z577uG2227jySefPODxu+++m5NOOsmxwYlIePO346iPgjYREQk3vqAtJcXuFbSJiIhIVfhd0bZ06VKuuuqqAx6/8sor+f333x0ZlIhEBlW0iYhItFBFm4iIiDjB76CtUaNGzJ8//4DH58+fT+PGjZ0Yk4hECAVtIiISLRS0iYiIiBP8njp69dVX8+c//5nVq1fTr18/AH7++Weeeuopbr/9dscHKCLhyxe0JSb693UK2kREJNwcLGjLy7Obv+91IiIiUjP5HbTdf//9pKSk8Mwzz3DvvfcC0Lx5cx566CFuvvlmxwcoIuFLFW0iIhINvN4Dg7aUFOuo7fFYVVuzZqEbn4iIiEQOv4M2l8vFbbfdxm233ca+ffsASPGtGisiNYqCNhERiQZ5eRaoQWnQFhMDaWmwe7eCNhEREak8v9doW7NmDStWrAAsYPOFbCtWrGDt2rWODk5Ewpu6joqISDTwVbMB1K5duq112kRERMRffgdtl19+Ob/88ssBj8+aNYvLL7/ciTGJSIRQRZuIiEQDX9BWuzbExpY+rqBNRERE/OV30DZv3jxOOOGEAx4/7rjjKuxGKiLRS0GbiIhEg/3XZ/NR0CYiIiL+8jtoc7lcJWuzlZWRkYHb7XZkUCISGaradbRuXbtX0CYiIuFAQZuIiIg4xe+gbcCAAYwdO7ZcqOZ2uxk7diz9+/d3dHAiEt5U0SYiItFAQZuIiIg4xe+uo0899RQDBgygU6dOnHjiiQBMnz6dzMxMJk+e7PgARSR8VTdoy8x0djwiIiJVoaBNREREnOJ3RVuXLl1YuHAh5557Ltu3b2ffvn1ceumlLFu2jG7dugVijCISpqrbdTQvDwoKnB2TiIiIv3yroihoExERkeryu6INoHnz5jzxxBNOj0VEIkxVK9p8a7SBTR9t1Mi5MYmIiPhLFW0iIiLiFL+DttmzZ/PBBx/wxx9/ANCpUycuuOACjj76aMcHJyLhrarNEGJj7WQmK0tBm4iIhJ6CNhEREXGKX1NH77rrLo499lj+85//sHHjRjZu3Mhrr73Gsccey9133x2oMYpImKpqRRuoIYKIiIQPBW0iIiLilEoHbePGjePFF1/khRdeYNeuXcyfP5/58+eze/dunn32WV544QXefvvtQI5VRMKMgjYREYkGCtpERETEKZUO2l5++WWeeOIJbrzxRuLj40sej4+P5+abb+bxxx/npZdecnRwbreb+++/n7Zt25KUlMQRRxzBo48+itfrdfR1RKRqFLSJiEg0UNAmIiIiTql00LZkyRJOP/30g37+jDPOYMmSJY4Myuepp57ilVde4aWXXmLp0qU89dRTPP3007z44ouOvo6IVE1Vu46CgjYREQkfvqAtJaX8476gLTcX8vODOyYRERGJTJVuhhAbG0tBQcFBP19YWEhsbKwjg/L55ZdfOP300znttNMAaNOmDR988AG//vqro68jIlWjijYREYkGB6toq1sXXC7wemHvXmjSJOhDExERkQhT6Yq23r1789577x308++88w69e/d2ZFA+/fr1Y9KkSSUdThcsWMBPP/3EiBEjDvo1+fn5ZGZmlruJSGBUtesoKGgTEZHwcbCgLSYG0tJsW9NHRUREpDIqXdH2l7/8hTPOOIP8/HzuuOMOmhRf0tu6dSvPPPMMzz33HOPHj3d0cPfccw+ZmZl07tyZ2NhY3G43jz/+OBdddNFBv2bs2LE8/PDDjo5DRCqmijYREYkGBwvawKaP7tmjoE1EREQqp9IVbSNHjuTZZ5/l+eefp3nz5tSvX5/69evTokULXnjhBf7xj38wcuRIRwf38ccf89577/H+++8zd+5cxo0bxz/+8Q/GjRt30K+59957ycjIKLlt2LDB0TGJSCkFbSIiEg0OF7SBgjYRERGpnEpXtAHcdNNNjBkzhk8++YQVK1YA0LFjR8466yzS09MdH9ydd97JPffcw/nnnw9A9+7dWbduHWPHjuWyyy6r8GsSEhJISEhwfCwiciAFbSIiEg0UtImIiIhT/AraAFq2bMltt90WiLEcICcnh5iY8kV3sbGxeDyeoLy+iBxcURG43batoE1ERCKZgjYRERFxit9BWzCNGjWKxx9/nFatWtG1a1fmzZvHP//5T6688spQD02kxvNVs4GCNhERiWyHCtrUDEFERET8EdZB24svvsj999/P9ddfz/bt22nevDnXXHMNDzzwQKiHJlLjlQ3aqjJbW0GbiIiEg4ICKCy0bVW0iYiISHWFddCWkpLCc889x3PPPRfqoYjIfnxBW0ICxFS6rUopBW0iIhIOfNVsAMnJB35eQZuIiIj4owqnxyIi1WuEAAraREQkPPiCtoQEiI8/8PMK2kRERMQfVQra9u7dy3/+8x/uvfdedu/eDcDcuXPZtGmTo4MTkfCVl2f31Q3acnNLp+yIiIgE26HWZwMFbSIiIuIfv6eOLly4kGHDhpGamsratWu5+uqrqV+/Pp999hnr16/n7bffDsQ4RSTMVLeirW7d0u2MDGjYsPpjEhER8de+fXavoE1ERESc4HdF2+23387ll1/OihUrSExMLHn81FNPZdq0aY4OTkTCV3WDtri40rVwNH1URERCRRVtIiIi4iS/g7bZs2dzzTXXHPB4ixYt2Lp1qyODEpHw5wvayuTtftM6bSIiEmoK2kRERMRJfgdtCQkJZGZmHvD4H3/8QaNGjRwZlIiEv+pWtIGCNhERCb3KBm3Z2VpTVERERA7P76Bt9OjRPPLIIxQWH2m4XC7Wr1/P3XffzVlnneX4AEUkPCloExGRaHC4oM33XgWqahMREZHD8ztoe+aZZ8jKyqJx48bk5uYycOBA2rdvT0pKCo8//nggxigiYai6XUdBQZuIiITe4YK22NjS9ysFbSIiInI4fncdTU1N5fvvv+enn35i4cKFZGVl0bt3b4YNGxaI8YlImFJFm4iIRANf0JaScvDn1Ktn71UK2kRERORw/A7afPr370///v2dHIuIRBAngra0NLtX0CYiIqFyuIo2sKBt7VoFbSIiInJ4lQraXnjhhUrv8Oabb67yYEQkcjjRddQXtO3dW93RiIiIVE1lgzZQ0CYiIiKHV6mg7dlnny338Y4dO8jJySGt+Cx579691K5dm8aNGytoE6khnKxoU9AmIiKhoqBNREREnFSpZghr1qwpuT3++OP07NmTpUuXsnv3bnbv3s3SpUvp3bs3jz76aKDHKyJhQkGbiIhEAwVtIiIi4iS/u47ef//9vPjii3Tq1KnksU6dOvHss89y3333OTo4EQlfTnQdVdAmIiKhpqBNREREnOR30LZlyxaKiooOeNztdrNt2zZHBiUi4U8VbSIiEg0UtImIiIiT/A7ahg4dyjXXXMPcuXNLHpszZw7XXXcdw4YNc3RwIhK+FLSJiEg0UNAmIiIiTvI7aHvjjTdo2rQpRx99NAkJCSQkJNC3b1+aNGnCf/7zn0CMUUTCkLqOiohINFDQJiIiIk6qVNfRsho1asTXX3/NihUrWLp0KQCdO3emY8eOjg9ORMKX0xVtXi+4XNUdlYiIiH8UtImIiIiT/A7afDp06ECHDh2cHIuIRBAngzaPx050UlKqPSwRERG/KGgTERERJ/k9dVREBJzpOpqYCLVq2bamj4qISLAVFZW+nyloExEREScoaBORKnGios3lKq1q08mLiIgEW3Z26XZlgrasLCgsDOyYREREJLIpaBORKnGiGQKoIYKIiITOvn12HxdXWmFdEd97Fej9SkRERA5NQZuIVIkTFW2goE1EREKn7Ppsh2rIExsLdevatiqwRURE5FAq1Qxh4cKFld7hUUcdVeXBiEjkUNAmIiKRrjKNEHzq1YPMTAVtIiIicmiVCtp69uyJy+XC6/VW+Hnf51wuF26329EBikh4UtAmIiKRzt+gbd06BW0iIiJyaJUK2tasWRPocYhIBCkqAl+mrqBNREQilb9BGyhoExERkUOrVNDWunXrQI9DRCKIr5oNFLSJiEjk8gVtKSmHf66CNhEREamMSgVtFfn9999Zv349BQUF5R4fPXp0tQclIuGtbNCWkFC9fSloExGRUFFFm4iIiDjN76Bt9erVjBkzhkWLFpVbt81V3KpJa7SJRD9f0JaQADHV7F3sO3FR0CYiIsGmoE1ERESc5vcp8i233ELbtm3Zvn07tWvXZsmSJUybNo2jjz6aqVOnBmCIIhJunGqEAKpoExGR0FHQJiIiIk7zu6JtxowZTJ48mYYNGxITE0NMTAz9+/dn7Nix3HzzzcybNy8Q4xSRMKKgTUREooGCNhEREXGa3xVtbreblOIVYxs2bMjmzZsBa5iwfPlyZ0cnImEpL8/uFbSJiEgkU9AmIiIiTvO7oq1bt24sWLCAtm3bcuyxx/L0009Tq1YtXnvtNdq1axeIMYpImFFFm4iIRAMFbSIiIuI0v4O2++67j+zsbAAeeeQRRo4cyYknnkiDBg346KOPHB+giIQfX9CWmFj9ffmCtowM8Hiq31xBRESkshS0iYiIiNP8DtqGDx9est2+fXuWLVvG7t27qVevXknnURGJboGoaPN47ISnbt3q71NERKQyFLSJiIiI0xypHalfv37AQrZNmzZx8cUX06BBA5KSkujevTu//fZbQF5LRCrHyaAtMRESEmxb00dFRCSYqhK07dsHRUWBG5OIiIhENr8r2gYPHnzIUG3y5MnVGlBZe/bs4YQTTmDw4MF88803NGrUiBUrVlDPd6QjIiHhZNAGVtW2bZsFba1aObNPERGRw/EnaPNVYIO9XzVsGIgRiYiISKTzO2jr2bNnuY8LCwuZP38+ixcv5rLLLnNqXAA89dRTpKen8+abb5Y81rZtW0dfQ0T852TXUSgftImIiASLP0FbXBykpFhF2549CtpERESkYn4Hbc8++2yFjz/00ENk+Y5WHDJhwgSGDx/OOeecw48//kiLFi24/vrrufrqqw/6Nfn5+eTn55d8nJmZ6eiYRCQwFW2goE1ERILLn6ANbPqoL2gTERERqYhj/f0uvvhi3njjDad2B8Dq1at55ZVX6NChAxMnTuS6667j5ptvZty4cQf9mrFjx5KamlpyS09Pd3RMIuJs11FQ0CYiIqGxb5/d+xO0gYI2EREROTjHgrYZM2aQ6NRZdzGPx0Pv3r154okn6NWrF3/+85+5+uqrefXVVw/6Nffeey8ZGRkltw0bNjg6JhFRRZuIiEQ+txtycmxbQZuIiIg4xe+po2eeeWa5j71eL1u2bOG3337j/vvvd2xgAM2aNaNLly7lHjvyyCP573//e9CvSUhIIMHXwlBEAkJBm4iIRDpfyAYK2kRERMQ5fgdtdevWLdd1NCYmhk6dOvHII49w8sknOzq4E044geXLl5d77I8//qB169aOvo6I+EdBm4iIRDrf+mwxMZV/P1PQJiIiIofjd9D21ltvBWAYFbvtttvo168fTzzxBOeeey6//vorr732Gq+99lrQxiAiBwpE11FQ0CYiIsFTthFCmWvIh6SgTURERA7H7zXa2rVrx65duw54fO/evbRr186RQfkcc8wxjB8/ng8++IBu3brx6KOP8txzz3HRRRc5+joi4h9VtImISKTzt+MoKGgTERGRw/O7om3t2rW43e4DHs/Pz2fTpk2ODKqskSNHMnLkSMf3KyJVp66jIiIS6RS0iYiISCBUOmibMGFCyfbEiRNJTU0t+djtdjNp0iTatGnj6OBEJDypok1ERCKdgjYREREJhEoHbWeccQYALpeLyy67rNzn4uPjadOmDc8884yjgxOR8KSgTUREIp2CNhEREQmESgdtHo8HgLZt2zJ79mwaNmwYsEGJSHhT0CYiIpFOQZuIiIgEgt9rtK1ZsyYQ4xCRCBKorqMZGeDxQIzfbVpERET8o6BNREREAsHvoA1g0qRJTJo0ie3bt5dUuvm88cYbjgxMRMJXoCraPB478alb15n9ioiIHEx1grbMTHC7ITbW+XGJiIhIZPO7buThhx/m5JNPZtKkSezcuZM9e/aUu4lI9HO662hiIiQk2Lamj4qISDBUJWjzXRgCvV+JiIhIxfyuaHv11Vd56623uOSSSwIxHhGJAE5XtIGdvGzbZicurVo5t18REZGKVCVoi4+352dl2fTRBg0CMzYRERGJXH5XtBUUFNCvX79AjEVEIkSggjZQhYCIiARHVYI20DptIiIicmh+B21/+tOfeP/99wMxFhGJAIWFti4NKGgTEZHIpaBNREREAsHvqaN5eXm89tpr/PDDDxx11FHEx8eX+/w///lPxwYnIuHH13EUFLSJiEjkUtAmIiIigeB30LZw4UJ69uwJwOLFi8t9zuVyOTIoEQlfvmmjUNrAwAkK2kREJJgUtImIiEgg+B20TZkyJRDjEJEI4QvaEhIgxu/J5wenoE1ERIJp3z67V9AmIiIiTqryafLKlSuZOHEiucVn3V6v17FBiUj4CkQjBFDQJiIiwaWKNhEREQkEv4O2Xbt2MXToUDp27Mipp57Kli1bALjqqqu44447HB+giIQXBW0iIhINFLSJiIhIIPgdtN12223Ex8ezfv16ateuXfL4eeedx7fffuvo4EQk/ChoExGRaKCgTURERALB7zXavvvuOyZOnEjLli3LPd6hQwfWrVvn2MBEJDz5uo4qaBMRkUjl9ZYGbSkp/n2tgjYRERE5FL8r2rKzs8tVsvns3r2bBCdbEIpIWPJVtCUmOrtfBW0iIhIsubkWtoEq2kRERMRZfgdtJ554Im+//XbJxy6XC4/Hw9NPP83gwYMdHZyIhB9NHRURkUjnq2YDqOD68SEpaItemzfDjh2hHoWIiEQ6v6eOPv300wwdOpTffvuNgoIC7rrrLpYsWcLu3bv5+eefAzFGEQkjCtpERCTS+YK25GSI8fOys4K26JSZCT16QGoq/PGH/z8XIiIiPn6/hXTr1o0//viD/v37c/rpp5Odnc2ZZ57JvHnzOOKIIwIxRhEJI4EO2jIywONxdt8iIiJlVbURApQGbRkZ4HY7NyYJrTlzYOdOWLXKgjYREZGq8ruiDSA1NZW//e1vTo9FRCJAoIM2j8dOgOrWdXb/IiIiPk4EbWBhW/36zoxJQmv+/NLtuXOhc+eQDUVERCKc3xVtb775Jp988skBj3/yySeMGzfOkUGJSPgKVNfRxETw9VPR9FEREQmk6gRt8fE25RQ0fTSalA3a5swJ2TBERCQK+B20jR07loYNGx7weOPGjXniiSccGZSIhK9AdR0FrdMmIiLBUZ2gDbROWzSaN690uyYGbf/9Lxx/PKxZE+qRiIhEPr+DtvXr19O2bdsDHm/dujXr1693ZFAiEr4CNXUUFLSJiEhwKGiTsvLyYOnS0o/nzq1568W++CLMnAn/+leoRyIiEvn8DtoaN27MwoULD3h8wYIFNGjQwJFBiUj4UtAmIiKRTkGblPX771BUZP+viYmwbx+sXBnqUQXXqlV2//XXoR2HiEg08Dtou+CCC7j55puZMmUKbrcbt9vN5MmTueWWWzj//PMDMUYRCSMK2kREJNIpaJOyfOuz9e4NPXrY9ty5IRtO0OXmwsaNtv3777B2bUiHIyIS8fwO2h599FGOPfZYhg4dSlJSEklJSZx88skMGTJEa7SJ1AAK2kREJNIpaJOyfOuz9ewJffrYdk1ap23/ddm++SY04xARiRZx/jzZ6/WydetW3nrrLR577DHmz59PUlIS3bt3p3Xr1oEao4iEkUB1HQUFbSIiEhwK2qQsX0Vbr16lxzk1KWjzTRv1+eYbuO660IxFRCQa+B20tW/fniVLltChQwc6dOgQqHGJSJhS11EREYl0CtrEx+OBBQtsu2dPKCy07blzwesFlytkQwsaX9DWsSP88QdMmmSBYyCO9UREagK/po7GxMTQoUMHdu3aFajxiEiY09RRERGJdPv22b2CNlm92n4eEhKgUyfo2tW2MzLsczWBr/HDGWdA8+aQkwPTpoV0SCIiEc3vNdqefPJJ7rzzThYvXhyI8YhImFPQJiIika66FW2+9ysFbZHPN220e3eIi4P4eDjqKHuspkwf9VW0tW8Pp55q2+o+KiJSdX4HbZdeeim//vorPXr0ICkpifr165e7iUh0U9AmIiKRTlNHxafs+mw+vXvbfU0O2tQQQUSk6vxaow3gueeeC8AwRCRSKGgTEZFIp6BNfMp2HPWpSZ1Hi4pKu44ecYQdi8XF2VptK1da+CYiIv7xO2i77LLLAjEOEYkQ6joqIiKRzhe0paRU7esVtEUPX0VbRUFbTWiIsGGDhW21akGLFhAbCyeeCFOmWFXbTTeFeoQiIpHH76mjAKtWreK+++7jggsuYPv27QB88803LFmyxNHBiUj4UddRERGJdE5VtGVkWNdKiUzbt8PmzRak+dZlA+jWzYKnPXtg7dqQDS8ofNNG27WzkA20TpuISHX5HbT9+OOPdO/enVmzZvHZZ5+RVXyksmDBAh588EHHB1jWk08+icvl4tZbbw3o64jIwQVj6qhOXEREJJCcCtq8XnvPksjkq2br0KH8z0KtWtYcAaJ/+qiv4+gRR5Q+NmKE3U+dah1IRUTEP34Hbffccw+PPfYY33//PbVq1Sp5fMiQIcycOdPRwZU1e/Zs/u///o+jyl5uEpGgC0bQ5vGUngSJiIg4yeutftCWkFD6Pqjpo5GrommjPjWlIYKvoq1s0NalC7RqZcuFTJ0akmGJiEQ0v4O2RYsWMWbMmAMeb9y4MTt37nRkUPvLysrioosu4t///jf1fJcQRSToCgvB7bbtQARtiYl28gKaPioiIoFRUGBrUkHVgzbQOm3RoKKOoz41pSGCr6KtbNMDl0vTR0VEqsPvoC0tLY0tW7Yc8Pi8efNo0aKFI4Pa3w033MBpp53GsGHDArJ/EakcXyMECEzQBlqnTUREAqtsxXRyctX3o6At8lXUcdRn/4YI0aqiijYoH7RF8/cvIhIIfgdt559/PnfffTdbt27F5XLh8Xj4+eef+ctf/sKll17q+AA//PBD5s6dy9ixYyv1/Pz8fDIzM8vdRMQZvmmjUFp55jQFbSIiEki+oC0xEeLiqr4fBW2RLTsbli+37YqCtu7d7edj1y5Yvz6oQwsar7c0aCtb0QYwZIitVbdmDfzxR/DHJiISyfwO2p544gk6d+5Meno6WVlZdOnShQEDBtCvXz/uu+8+Rwe3YcMGbrnlFt577z0SK9nicOzYsaSmppbc0tPTHR2TSE3mC9oSEiCmSj2LD09Bm4iIBFJ112fzUdAW2RYvtqCpaVO77S8hwbqPQvROH9261ZodxMRAmzblP5ecDAMH2ramj4qI+MfvU+VatWrx73//m9WrV/PVV1/x7rvvsmzZMt555x1ifT2hHTJnzhy2b99O7969iYuLIy4ujh9//JEXXniBuLg43L7Fosq49957ycjIKLlt2LDB0TGJ1GSBbITgo6BNREQCSUGbwKGnjfpE+zptvmq29HSrXtuf1mkTEamaShfMezwe/v73vzNhwgQKCgoYOnQoDz74IEkBPOMeOnQoixYtKvfYFVdcQefOnbn77rsrDPYSEhJICNScNpEartJBW8YyqFUPkpr4/RoK2kREJJAUtAkcuuOoT58+8Prrtk5bNDrYtFGfU0+F226DadPs96a6vzMiIjVFpSvaHn/8cf76179Sp04dWrRowfPPP88NN9wQyLGRkpJCt27dyt2Sk5Np0KAB3Xy13CISNJUK2jZ8Dv/rAhPawsIHoSjbr9dQ0CYiIoGkoE3g0B1HfcpWtEVjQwBfx9H9GyH4dOgA7dpZp97Jk4M3LhGRSFfpoO3tt9/mX//6FxMnTuTzzz/nyy+/5L333sPj8QRyfCISRnxdRw8atGUuhxmXAl5w58LiR+DLTrDmXfBW7m+FgjYREQkkBW3idsPChbZ9qIq2o46C2FjYsQM2bgzK0ILqYB1HfVwuTR8VEamKSgdt69ev51TfX1pg2LBhuFwuNm/eHJCBHczUqVN57rnngvqaImJ8FW0V9iYp3AfTxkDRPmh0IpzwESS3gdxNMOMS+K4f7Jx52NdQ0CYiIoHkVNBWv77db91avf1I8P3xhx3TJCcffNok2PFO1662HY3rtB1u6iiUD9qisapPRCQQKh20FRUVHdD5Mz4+nsLCQscHJSLh6aBTR71emHklZC6FpObQ/2NofS6MXAo9xkJcHdg1C747Hn6+CLIP3qREQZuIiASSU0Hb0Ufb/cyZkJlZvX1JcPmmjfbocfgu6tHcEOFwU0cBBg2ywHHDBliyJCjDEhGJeJVuhuD1ern88svLNRrIy8vj2muvJTk5ueSxzz77zNkRikjYOGjQtvQfsOFTiImH/p9CUlN7PDYRut4D7S6HBX+D1W/Cuvdh43g48i7ocifEJZfblYI2EREJpH377L66QVunTraG1YoV8N13cPbZ1R+bBEdlGiH49OkDb74ZfQ0R9u6F3bttu127gz8vKQkGD4ZvvrGblskWETm8Sle0XXbZZTRu3JjU1NSS28UXX0zz5s3LPSYi0avCoG3rJFhwj233eR4aHX/gFyY1heNeh1N+s2ml7lxY/HDx+m3vlZuLoKBNREQCyamKNpcLRo2y7QkTqrcvCa558+y+skEbRF9DBN+00SZNICXl0M/VOm0iIv6pdEXbm2++GchxiEgEOCBoy14HP59njQ7aXQ7trz30Dur3hmE/wob/wrw7IXstzLgYcjdbdRsK2kREJLCcCtoARo+Gf/7TAgi32xbOl/Dm9fpX0XbUUTa9dNs22LwZWrQI5OiCpzLTRn1OPRVuugl++gkyMkC1FSIih1bpijYRkXJdR915MP0syN8F9XrD0f+yy/uH43JBq7Nt/bauf7XHFt4HexcBCtpERCSwnAzaTjjBuo/u2gUzZlR/fxJ4W7ZYF9HY2MpNg6xdG7p0se1oWqetMo0QfNq1s6nSRUXwww+BHZeISDRQ0CYilVbaddQLs6+H3XMgoQEM+Azi9l+47TBiE+Gox6DFaPAUwC+XgLugJGjLyACPx9Hhi4iIlARth5suVxlxcaXT6jR9NDL4po127lzBmrMH4Zs+Gk3rtPmCtspUtAGMGGH333wTmPGIiEQTBW0iUmm+oG1I+mvW2MAVA/0+gOTWVduhywV9X4OEhrB3ASx+uCRo83hKT4ZERESc4mRFG5Su0/bll87sTwLLn2mjPtHYedSfqaNQfp22aFqrTkQkEBS0iUil5ebCse1nMqbVTfZAjyeg2UnV22lSE+j7f7b9+5MkZs3E19xY00dFRMRpTgdtp5xilW3LllkHUglvvqCtV6/Kf03v3nYfTUGbP1NHAQYMsGm0W7bAggWBG5eISDRQ0CYilRZXtI1PbzmbuJhCSD8LjrzLmR2nnwltLramCjMupVmjHEBBm4iIOM/poC01FQYOtG1VtYU/fzqO+vTsaQ0RtmyxW6TLzYVNm2y7shVtCQkwbJhtq/uoiMihKWgTkcrxFHL1kefRsv4mdhV1huPerFzzg8o6+kVIagH7VvDoWXcDCtpERMR5TgdtUDp9VOu0hbfMzNJKLn+CtuRkW9MNomOdttWr7b5uXWjQoPJfp3XaREQqR0GbiJRy50PWatg2Fda8A0uegF+vhamnwf+6cmSDH8nMTWFizniId2AV6bJqpVl4B1zc9yWGdJ2koE1ERBwXyKDtp59gzx7n9ivOWrjQ7tPT/QuYILrWaSs7bdSfa6a+oO2XX/RzLiJyKHGhHoCIBInHDXnbIGc95GyA7A0HbudtO+QuCt3xXPrK24y+vnNgxtjsJOhwPaz4F29dczk/7V0EpAXmtUREpEYKRNDWrh107QpLlli1z4UXOrdvcU5Vpo369OkD77wTHUGbv40QfFq3Lv05/+47OO8858cmIhINFLSJRAOvFwr2WFiWvcHCs/23czaBt+jw+4pNhNqtoHY6JKeXbtdO56I/d+OLOS04LymA30uvp9ky7zvSG6ykZ94twLgAvpiIiNQkhYWQn2/bTgZtAKNHWwAxYYKCtnBVlY6jPtHUEMFX0eZv0AbWfXTJElunTUGbiEjFFLSJRIKi7DKh2QbIXl+67QvU3DmH348r1tZBS04vDs8qCNQSGhx0HsGGXXafFMigLS6Zd1aO446jTuTIxLdhwxhIPyOALygiIjVFdnbpttNB26hRMHYsfPstFBRArVrO7l+qryodR3169bLDo02bYNs2aNLE0aEFlb8dR8saMQL+/neYONGu8zq5XK+ISLRQ0CYSap5CqzarKETzbRfsrty+EhuXVJ9Ru1X5QC05HRKbQkzVf+1zc+0+oEEbsDumH3//6k7uGf0U/PpnaNTPvjcREZFq8E0bjY93Pgjr2xcaN4bt22H6dBg61Nn9S/UUFsLixbZdlYq2OnWgUydYtswaIvjWK4tEVZ06CnDccXa/bRvs2gUNGzo3LhGRaKGgTSSQvB7I237oEC13C+A9/L7iUiC5dBpnyXbJYy1t2mcABStoS0uDB//7MBcN/pp0FsGv18CJn+myqYiIVEsg1mfziY2F006DN9+EL79U0BZuli61SsPUVGjTpmr76NPHgrY5cyI3aCsqgnXrbLsqQVtSErRqBevXwx9/KGgTEamIgjaR6ijIKLMWWgVNBnI2gqfg8PuJqVWmEi294kCtVmrgv5/DyMuz+2AEbQVFCTw78x3+OfwY2Pi5dUFtd2lgX1hERKJaIIM2sOmjb75p67Q9+6yuD4WTsuuzVfX/pXdveO+9yF6nbf16C9sSEqBFi6rto2NH28/y5dCvn7PjExGJBgraRA7GnXf4ddGK9lViRy5Ian7gWmhltxMbgSsm4N9Sdfkq2hIDWzhHWprdz1/XA7o/BAv+BnNugiaD7d9NRESkCgIdtJ10kgUYa9bA779bh0YJD9XpOOrTp4/dR3LQ5ps22q4dxFTx0LNjR/jhB6toExGRAylok5rJU2RTNg81pTN/R+X2ldDg0OuiJTWHmPjAfj9BEsypowB79wJH3gUbv4RdM2HqCGhzITQeCPWPhtiEwA5ERESiymGDNncBLHoIMn+H9LOg5RkQn1Lp/depA0OGwDff2PRRBW3hozodR318TRQ2bIAdO6BRo+qOKviq0wjBp2NHu1fQJiJSMQVtEn28XsjfeZh10TaD1334fcUlH3o6Z+10iKsd+O8pTIQkaIuJg+PHwbd9IGOJVbeBrUfX8HhoNAAaD4CGx9Wo/wsREfHfIYO2nE3w0zmwc4Z9vPELiE2CFqPtIk+zUyD28B0URo+2oG3CBLjnHufGLlXn9ToTtNWtayHTH39YQ4Thw50YXXD5graqrM/m06mT3StoExGpmII2iTyF+ypYC22/QM2dd/j9uOKsgcChQrRa9bTASrHCQnAXZ5PBCtr27Cl+oG5HOG2JnfRs/xG2T7OKw21T7AZWNVj/GKt2azwAGp3gVxWCiIhEv33FKz4cELRtmwo/n2cNjOJTod2VsPkr2LcC1n9kt1r1IP1saHMRND7xoEs+jBwJ110HM2daB9LGapodcuvX28W7+Hjo0qV6++rTxwKmOXMiM2irTsdRH19F24oV4PFUfQqqiEi0UtAm4cWdD7mbDt5cIHsDFO6t3L4Smx46REtsAjGxAf12oomvmg2CF7RlZJQ5gEtuBZ1uspvXC5nLLHDbPs3Ct9xNsPMXu/0+1k6A6vW20K3xQGjUHxLqB3bgIiIS1g6oaPN6YdkzMP8eq3RPOwpO/C+ktIfez8CeubD2fVj3gS05serfdktqAW0ugNYXQr2e5S7KtWxpi+bPnQv/+x9ccUXQv03Zj299tq5dodbhixIPqXdv+OCDyF2nzYmpo61bW2iZn2/TaFu3dmZsIiLRQkGbBI/XA7lbyzcT2H87b2vl9hWfdvDGAsnpdgCs9bsclVemSDBYzRC8Xqs+SN2/4arLBalH2q3DNfbE7DWw7UfYMc3us9fA7t/stuyfgAvSuhcHbwNsymlSk8B+IyIiElZ8QVtKClYhP/MK2PBfe7DNJdD31dJlCFwuqN/Hbj2ftos6696H9Z/axZ2l/7Bbs1PguDchqWnJ64waZUHbl18qaAsHTkwb9YnkhgherzNTR2NjLahbutSq+xS0iYiUp6BNnOH1QsGeg6+JlrMBcjaCt+jw+4pNrLixQEmglq4pgSHgq2hLSAj8bNrERHud/Hyb6nFA0LY/lwvqtLPbEcVnNNkbYMf00qmmmctg70K7/fGSPadup+Jqt+LwTR1NRUSimi9oa9dwKUw8094bYuKhz/PQ/tqDv8HFxELTIXY7+mXY/A2sfQ82TYAt38I3PeC4t6D5CMDWaXv4YZg40S5UBfoClRyaL2jzNTOojt697X7dOti1Cxo0qP4+g2XLFjuei4mpfjjWsWNp0HbSSc6MT0QkWihok8opyjl0iJa9Htw5h9+PK9a6cJadwrl/oJbQQOuihaFgNULwSUuDbdssaKvSwWByOiRfaAtYA+RuKw7eiqea7l0EmcvttvK14q9pWzrVtPEAC+70sygiEjWysuCcYz/m1iOvhMxsW6u1/yfWUKeyYhMg/Qy7ZfwOP59v7ylTT4VOt0DPJ+nVK5EWLWDTJpgyBUaMCNR3JJXhmzrqREVbaqpVc61caVWLkRQy+arZWreu/hRa3zpty5dXbz8iItFIQZuYvJ12VbdkLbT9QrSC3ZXbT0Kjg6+JltzK1k2L0Y9dJApl0OaIpCbQ6my7AeTvhh0/lQZve+badNM1a2DNuOKvaVE+eKvbWcGbiEik8hQyqsXdnHLCs/ZxkyFwwgeQWI1uBaldYPivMO9u+OMFWP48bJuK64QPGDnySP7v/2z6qIK20Nm925ohAPTo4cw+e/e2oG3OnMgM2qozbdTHF7Sp86iIyIGUeNR0WWtt4fjVb4Kn8NDPjUs5dIhWu6VN+5SoFIqgDRwM2vaXUB9ajrYb2Fo9O36x0G3HNNj1q63Bs+4Du4EFyb413hoPtDXfDtJ1TkREwkjuFvjpPE5pMx2AuXn30Hvwo85c/ItNhKOfh2Yn25pvexfAt324Yfiz/N///Zkvv3Tx8su6ThMqCxbYfbt2lViKopJ694aPPy7dd6RwouOoj4I2EZGDU9BWU2WthiVPwOpxpeumJbeF5NYH79RZy6GjE4lIURe07S8+BZoPtxvYdOlds0or3nbOgPwdtmi2b+Hs+DRofGJpc4X6vVWxKSISbrb+AL9cBHnbyS6oy0UvjeOsW86gt9PXSVqcBqcuhBmXwdbv6J57LZ/fMZEr/+/fzJ/fwJH1wcR/Tk4b9TnqKLtfuNC5fQaDEx1HfTp1svu1a21N3QT1IBMRKaEzwpomcwX8/gSsecfa2AM0PQm6PQCN+4d2bBLWfF1Hg7Wgc9CDtv3F1YYmg+0G4M63Dqa+4G3Hz1C4FzZ9aTeAuDrQsB80KW6w0OAYdb8VEQkVjxsWPwyLHwO8kHYUV730CV/M6chldQL0mklNYfA3sOw5WHAPp/cez4KxvzLp+3fo1WtwgF5UDiWQQdvy5ZHV7MLJirbGjaFuXcjMtACvS5fq71NEJFooaKspMpfbgea698HrsceanWIBW6PjQzs2iQhRX9F2OLEJ0OgEu3W9FzxFsGdecfA2zRotFOyBrd/ZDWw6UYPjSqeaNjzOAjwREQms3C3w84Wwfap93P4a6P0sS++1N7E6gQrawJYUOPJ2aDKYvV9fQMv6y7mk3lCYfw8c9ah1MJWgmTnT7vv2dW6fzZtD/fq2/tvSpc50Mw0GJyvaXC6bPvrbbzZ9VEGbiEgpBW3RLuP34oDtQ8BrjzUfCd3uh4YOHnFI1KvxQdv+YuKsYq3BMXDkHRZg711s1W7bp9k6b3nb7STPd6IXEw/1jykN3hr1g/i6ofwuRESiz5bvYcbF9jc4rg70fQ3aXABY11EIcNDmU78X+UPm8J8Hb+VPg/9ja+Jmr4Hj37b3Awm47dtLq7iOPda5/bpcVtU2dapNH42EoG33btizx7bbtXNmn2WDNhERKaWgLVrtXWQB2/pPKAnYWp5uAVv9PiEdmkQmBW2H4YqBekfZrdNN4PVaJemOabDtRwvgcjfBzl/s9vuTxV/Tq7SraaMTrUmDiIj4z1MEix6GJY9jU0V7QP+PoW7HkqcENWgDmjRP5vXF/2bSkiG8e8NlxK770JYiOOEDLS0QBDNm2H3XrqXHFU7p3t2CtkWLnN1voPiq2Zo2heRkZ/aphggiIhVT0BZt9iyAxY/Ahs9KH0s/0wK2ej1DNiyJfAra/ORyQWpnu7X/swVv2WtKp5pu/9GakuyeY7dl/7SvS+teJngbAElNQvt9iIhEgpzN8MuF9rcVSqaKElf+TSvYQRvA6NHw179eQKdudXloyFmwcTxMPxNO/K+6tQfYL7/Yfb9+zu870hoiODlt1McXtC1f7tw+RUSigYK2aLF7rgVsG78ofsAFrc6BbvfZibtINSloqyaXC+q0s1u7y+2xnI3lg7fMZVaNuncR/PGSPaduJwvcmg230NzlCtm3ICISlrZ8B79cbJ2h4+pA339Dm/MPeJrbDTk5th3MoG3UKPjrX+HJt0/j7nu/IunX0bD5a5g6EgZ+AXEOlRfJARS0lfIFbU40QvBRRZuISMWcbmwuwbbzV5g6Cr7tUxyyuaD1BXDqIuj/kUI2cUyN6zoaDLVbQpsLoe+rMHIpnLkN+n8KHW+yKU+4bPrpqn/DT2fDogdDPWIRkfDh9cDCB2DKKRaypfWAU+ZUGLJBacgGwQ3aunaFtm0hPx8m/z4MBn9rgeC2STb2wszgDaYGKSiw9cMgMEFb16527WvbNruFOyc7jvr4grbt26P8eE1ExE8K2iLVzpkwZQR8dyxs/srWempzMZz2O5zwPqR1DfUIJcqooi0IEhtDq7Pg6Bfg1Plw9i4YMAE6XGefX/KEhesiIjWdOw9+vgAWPwp4of21MHxmufXY9uebNhoTE7yLRmBhzMCBtj1zJrY0wJDvIT4VdvwEk0+yrtXiqPnz7SJhgwbQoYPz+09OLp2GGQnrtAVi6mhKCjRrZtsrVji3XxGRSBfWQdvYsWM55phjSElJoXHjxpxxxhksr+mLAOz4GSafDN8dD1u+BVesTUM7bRn0e8fWgxIJAAVtIVCrHrQcBcf8C1pfCF43zLwUinJDPTIRkdDJ3wWTh8H6j61753HjoO8rh13vrOz6bMGehe/rePmr71pJw+Ng6GRIaAC7foVJQyBvZ3AHFeV800aPPz5w/9+RNH00EFNHQdNHRUQqEtZB248//sgNN9zAzJkz+f777yksLOTkk08mOzs71EMLvm0/wqSh8H1/2Po9uOLgiKtg5HI47k2oG4BLdSJlhCpoy8gAjyc4rxnWjnkJkprbVNIF94Z6NCIiobFvpV1s3PGzVYQNngjtLq3Ul4aiEYJP3752/+uvZd7T6veGoVOtmnnPfJg0CHK3Bn9wUSqQ67P5dC9eoSXcK9pycmDzZttW0CYiEnhh3Qzh22+/LffxW2+9RePGjZkzZw4DBgwI0aiCyOuFbVNg8cO2WDrYldt2V0CXe6BO29COT2qUUAVtXi/s2wepqcF53bBVqx4c+zpMHQHLn4eWp0OTwaEelYhI8OyYAdNGQ/5OSG4Ng76G1C6V/vJ9++w+FEFb9+42XXXvXlsryxdOkNYNhv4Ik4dCxhL4YSAMnWRreEq1BCNoi5SKttWr7T4tDerXd3bfCtpERA4U1hVt+8vIyACg/iHeIfLz88nMzCx3izheL2z5Hn4YYAde26dBTC1bp2nUSuj7fwrZJOiCHbQlJkJCgm3X6OmjZTU/BdpfY9szLoeCjJAOR0QkaNb/FyYPsZCtfh84eaZfIRuEtqItPh5697btWbP2+2RqZxg2DWq3gn1/wPcDIGttsIcYVTZsgE2bIDYWjjkmcK/jC9qWLIGiosC9TnWVnTbq9DRaX9BW01f3EREpK2KCNo/Hw6233soJJ5xAt27dDvq8sWPHkpqaWnJLT08P4iiryeuFzd/Ad/1gysm2QG5MAnS8EUavsnWakluFepRSQwW76yhonbYK9foH1GkHOeth7m2hHk3U+/BDaN4cPv881CMRCZ6VK21NseefD/VIsGOjpc/AT+dYA4QWo2DYj5DU1O9d+YK2lBSHx1hJZaePHiDlCDhpOtQ5ArLXwA8nQqZWl68qXzVbr15Qu3bgXqdtW2uKkJ8f3s0AAtFx1KdsRZvX6/z+RUQiUcQEbTfccAOLFy/mww8/POTz7r33XjIyMkpuGzZsCNIIq8HrhU1fwcRjYeqpsGumLejb6VYYvRqOflFTCCSkCgpg1y7bDlZFGyhoq1B8HTjuLcAFq9+EjV+GekRRa+lSuOoq2LIFrr3W1gsUiXZFRXDxxRYG3X03bNwYwsF43PDbTTDvL4AXOtwAJ46HuOQq7S6UFW1QQUOE/SW3ssq2up0hZ6PNbMj4PWjjiyZlGyEEUkxM6Tpt4Tx9NBAdR33atbPKwexse78UEZEICdpuvPFGvvrqK6ZMmULLlocOnBISEqhbt265W9jyemHjF/Dt0fDjKNg9G2KToPMdMHoN9HkWajcP9SilhsrKgk8/hYsugsaNS6e6BHOtNAVtB9H4RDjyL7b969XqVBcAeXlw/vm2gDTAtm3w8MOhHZNIMDz5ZOnf+/x8eOKJEA2kKBumj4EVLwMu6PWMXXiMia3yLkMdtPkq2ubPt3/bCtVubhV7ad0hb6ut2bZnQbCGGDWCsT6bTySs0xaojqMAtWpZZR9onTYREZ+wDtq8Xi833ngj48ePZ/LkybRtGyXrknk9ttbIN71g2hmwZ65dnT3yLjh9LfT+R5WmRIhU165d8NZbMHo0NGoE55wD779vlTxNmsAtt8CQIcEbj4K2QzjqEUjtCnnbYPZ1mq/hsDvvtJOmRo3sdwLghRdsHR6RaDVnTmmgfN11dv+f/8DatUEeSG5xwLTpS6vw7/8JHHl7tReXCnXQ1rYtNGxoVeILDpWdJTaGoVNsLbr8nTBpMOyaHbRxRrrsbJg3z7aDEbRFQudR39TRQFS0gRoiiIjsL6yDthtuuIF3332X999/n5SUFLZu3crWrVvJ9a3KHmm8Hlj3MXzdA346G/YugLgU6PpXGL0Wej1lB1ciQbRhA7z4ogVoTZrAFVfAl19aRU+7dnDHHfDTT7ao8HPPaY22sBGbCMe/A6442PAprPsg1COKGhMmwEsv2fbbb8Nll8EZZ4DbDTfdpExTolNuLlxyiU0dPessePllGDYMCgvh0UeDOJC9S+C742D3HEhoCEMmQ6uzHNl1qIM2l6u0qu2Ahgj7S2gAQyZBw+OhYA9MHgY7fg74GKPBb7/Z3+sWLSAYSzWHe0VbYSGsW2fbgahoAwVtIiL7C+ug7ZVXXiEjI4NBgwbRrFmzkttHH30U6qH5x+OGtR/A193h5/MgYzHE14Vu91sFW4/HIbFhqEcpNcjSpTYd6JhjoFUruPlmmDLFDkx79ICHHrKr7StXwj/+ASecYOtvBJuCtsOo3wu6PWDbs2+AnE2hHU8U2LjRwmawkPmUU2z7n/+0kHnKFPjkk9CNTyRQ/vY3e29o0gRefdVCIV/ANm5ckBZ63zYFvj8BstdBSgc4eQY0cm6RrVAHbXCYhgj7q5UKgydC44FQmAlThtu/kRzSjBl236+f8x02K+KraFu3LjzX8ly/3o7vEhOhWbPAvIaCNhGR8uJCPYBD8UZ62YCnCNZ9CEseg8zintfxadD5Vuh0M9SqF8rRSQ3i9doV3vHj7bZsWennXC47GB0zxm7t2oVunPtT0FYJXe+16VW7Z8Osq2DQN8E5s4hCbrctAr97N/TpU35tqrZt4Z57LIS+4w447TTrNCcSDaZMgWefte3XX7fpjQDHHWc/6//7n00pfffdAA5izTv2N8xTCI1OgAFfWFWXg8IhaDtsQ4T9xafAoK9h2hjY+p01zTpxPDQ/JWBjjHRVaoTgLoAd02DT15CzwTrcevLL35fbzgdvIcTXpV6tBvzyaAM272xA7tQGpLauD7Ua2M9vQgPbrlXPLrLHp9hslmqsNeivsh1HYwJUYqGgTUSkvLAO2iKWpwjWvgdLHod9xZeAa9WDzrdDx5vsCqVIgBUVwbRpFqx9/nn5znHx8TB0qAVro0dD0zBdElBBWyXExMHxb8O3vWDLRFj5f9Dh2lCPKiI9/jj8+KOdhH/4oS3wXNZdd9l6bWvXWgj3+OOhGKWIszIy4PLLbfvqqy1YK+uRRyxoe/99+OtfoUsXhwfg9cLiR2HRg/Zxq3Ph+HE2Pd5h4RC0HXOM3f/xB+zZA/Uqc801rjYM/AJ+OtcurEw7Hfp/DC1PD+hYI5HX60cjhLwdsPlr2PSVvX8W7fP/BYuyIXcLx7cD2gHZQGUaxcYlW/AWl1IcwPlCuDLbvsf3f07J43WsiVrMoU/nAtkIwccXtK1aZVNV4+MD91oiIpFAQZuTPIWw5m1Y8gRkrbbHEhpA579Ax+vtTVEkgHJz4fvvLVz78ktrbuCTnAwjRli4dtppwe0eWlUK2ioptTP0GAtzb4N5f4GmJ0FKAI+oo9BPP5UuAv/KKxUvGJ2UZFU/Y8bYlOrLL4cOHYI6TBHH3XqrTS1r186mSO+vd2/7mR8/3io6P/7YwRd3F8Dsa2D1W/bxkXdBz7HgCkzZTTgEbQ0aWOCxahXMng0nn1zJL4xNhP6fwi8Xwob/wvSz4YT3odU5AR1vpFmxwo59EhKgV6/9Pun12vItm760cG3nTKDM7JnEJtD8NKjXC+KSICbB/t1jEyvedsVCYQbk7+KDcbuZPmkXpwzexejhuyC/+Faw2+4L99j0X0+hvVZRtt3YUv1v2hVnYWxsUvlbnN0P8NbmgxuTaNchCWYnVfC8Ml9bq56tCxjv3y9Jixb2Hpmbaxej9N4oIjWdgjYnuAtgzVsWsGUXrzaa0AiOvBM6XOf3m5WIP/butWqD8ePh22+t25ZPgwZWsTZmjC1qnZQUsmFWiYI2P3S6GTZ+AdunwszLYOiPQZ2aEsl274YLLwSPxxaDv/jigz/39NNh+HCYONG68P7vf5qpK5Hr88+tStPlsnXYDhZAPfywPfeTT2z9zh49HHjxggxrDLX1BwvWjn454NW44RC0gU0fXbXKpo9WOmgDiK0FJ3wIMy+3mRM/n2/TGNteEqihRhxfNdsxx5SpSt4128LcTV9BzvryX1CvF7QYCS1GWZfXKoa8rjbwyg8wPxtG//UQT3TnQ+E+KMq04K1wX/F98a2o7MeH+FzRPmuyBuAtKn28At3qQTffNNrKrLUYUwsanWjTk5uNgNQuh32ji4mxqrYFC6xaU0GbiNR0Ctqqw50Pq9+AJWNtPQewq2FH3gUdrrGycJEA2LoVvvjCwrXJk61M3yc93TokjhkDJ54IcRH8W66gzQ+uGDj+Lfhfd+tM9/tY6HZfqEcV9rxe+NOfrPtu+/bWafFQXC54/nlb/Pqbb+Crr2DUqOCMVcRJ27fDn/9s23fdBf37H/y53bvDeefZlOoHHrD3n2rJXm9rjWUssWOlEz6GFqdWc6eHFy5BW9++NhX3sJ1HKxITB8cVT61d9TrMuAyKsuzCrpQ0Qjihnwc2fgVL/wE7ppc+ITYRmgwrDtdOg9otHXldX0OExYvtos1B10KLTbAb1WyC5vWCO7f0VpS738c5JdsP3p/Lnp253HhtLh3b7fe8/Z+fvR6y18C2SXabdyfUblUaujUdatNXK1A2aNt/CrqISE0TwafgIeTOg5X/ht+fgtziLn9JzeDIu6H9n61UW8Rhq1aVNjOYMcOOsXyOPLK0mUGfPtFTYaOgzU/JreGYf8GMS2DRQzaFtOGxoR5VWHv1Vfudio+3ECGl4vOHcjp1gttvh6eesqq2k06ybm4ikcLrtfXYduyAo44qnTZ9KL5poxMm2JRH31pjfts9F34cCblb7Nhp4FdQv3cVd+afcAnayjZE8Hqr8J4dEwt9X7Opfn+8BLOvh9xt0P3B6DkAqKK5v+ZwzdC3+VvPZ2Fa8cr8rjhofR60Ph+aDLGpkg7r2NEq6Pbts+6jbds6/hLluVz2fRzme/F44On/Ql4e3PwSUMGyCAfIXAFbvoHN31iVfM56WPma3WLioVF/aHYKpJ9VbpkKNUQQESnl8kZ8a89Dy8zMJDU1lYyMDOrWreYaaUU59iaz9Gk7QARIamFd/464KiAL90rN5fXCwoWl4drCheU/f8wxcOaZFq516hSaMQbasmUWIqal2aLRUgleL/xyEaz7AOocASPmHfTqc023aJH9HuXnwzPPWHhWWVlZ9nu3ebMtFn///YEbpzhr0iTo2jV8m8AEwxtvwFVXWTAwe7aFbZVx+eU2xfSUU6yi02+bvoafz7W1qVK7waD/QXKrKuyoapo3hy1bYN486NkzaC97gLw8C/WLimDNGmjTpoo78nph0cOwuDgp7XAd9HmxZi4bkLuNvEUvkzXvXzRMKV6gNj7VpiN3vAlqtwj4EHr1gvnzbZr16WHSp2LTJmjZEmJjbf00v5sUFOXA9h8tdNv8DWStLP2cKwbSz7HzoHo9ePttuOwyGDLE/s6KiIQzR3OiCgSoyXOUKcqGpc/AhHa22HjuFiujPuYVGL0KOt6gkE0c4Xbboux33GGLJffsaZUGCxfaQdKQIfDiizbN7ddf4Z57ojdkg9KKtowMuyorleByWVVb7VaQtQrm3BLqEYWlnBw4/3wL2UaMsAXh/VGnjoVzAGPHWgWDhL///tfWq+zVy4L8mmjNGqvEBHj00cqHbGDTRuPibD3Qn3/240U9blj0CEwbZcdUTYfBST8FNWSD8KloS0wsXefu11+rsSOXC456yNa3wwUrXilety3fgVFGiIylMOtq+KI1iSsfpWHKLjbsaQO9n4MzNkDPJ4MSskHp79L+F0ZDacECu2/duoqdQONqQ/MRcPQLMHoFjFoBfV6w32GvB9Z/BN/0hKmj6N3K5u2qok1EREHboRVm2fTQL9pYJ7+8bZDcxsr1R62wq2SxCaEepUS4ggI7abnmGrvafuKJ1vltzRo7GD/9dFusets2u0J44412dbIm8AVtXq9Nx5BKqpUG/d61q82r34T1n4R6RGHnttvg99+tqumttw6xns4hnHceDBxoVQJ33OH4EMVhHg88+KBtb90KgwbZz0BN4nZbVVpWlq3J5u/Pbbt2cMUVtl3pKs7crTDlZFj0oJ2YH/EnGPg/qBXc1tdeb/gEbVB++mi1dbzemiTExMOGT239u4MsjB81tv8EU0fC/7rAqv+AJ5+NuX055/mPuf/XFdD5lqBXc4dj0PbGG3Y/YoRDO0xpD51ugiHfw4j50Oo8wAWbv6Lb5n5M/ttgOqX+QHZWVE+YEhE5LE0drUhhpq15seyf1pIboE476Po36+wUU5VLQiKlsrJs2s348da1MLPM8XBqKowcaVNCTzkFkmt4T43ERKs6WrvWrsiKHxbcB0seh/g0OHUhJKeHekRhYelS6FLcRO2776zCqaoWLbLqKLfb9nXSSc6NU5z16adwzjlQt66tn7RgATRqZA1lunUL9eiC45ln4C9/saBpwQILzvy1fr11FCwosIs/Q4Yc4slbJ9lU9rxtEFvbZgK0u7TK46+OnJzS99N9+0Ifto0bZ6Fn//4wffphn145WyfBtDOsOUK93jDoa0hq4tDOw4DXA5u/ht+ftKY/ALig5enQ+Q5OuugEfvjBxSuvwLWBbWBboe+/ty6yHTvC8uXBf/39bdliDbLcbgv/fA0bHJf5hy2rs+Zt8Fh3ruzEY0g+5q/QcnSVO7mKiASSpo4GU8FeWPSoVbAt+JuFbCkdrLvTyOVwxJUK2aTKdu6EN9+0DoUNG8K558IHH1jI1rSpHRROnGid4N59F846SyEbqCFCtXR/EOofA4V7rUGCxx3qEYWFDz6w+1NPrV7IBnbicuONtn3zzRY+SPjxeGyaJNi0ycmTLSDdsQMGDy6dXhXNcnNtPUGwqumqhGwArVqVdiu9//7yjXlKeIpg4QMw+SQL2VK7wSlzQhayQfmq6NrOr4XvN19F25w5tlabI5oOhWFTIaER7JkL3/eHrDUO7TyEPIWw5l34ugf8OMpCtpha1oBs5DIYMB53g/7MmmWNII4/PjTD9AVZK1dasBtqb7xhIVu/fgEM2QDqdoRj/wOjVvHxglvIyU8iOW82TB8DXx8Fa96zvwkiIjWIgjaAgj2w8CEL2BY9YB/X7QTHvwun/W4HhjFq0Cr+W78eXnjBTuSaNIErr4SvvrIKrSOOsMqCn3+2xWpfecWuhNaqFepRhxcFbdUQEw8nvA9xybaY8bJ/hHpEIef1lgZtF1zgzD4feggaN7Y1v154wZl9irO++MIqOlJSbD2++vWtGuvoo+0iyJAhtkB+NPvqK7uw06qVNUKojr/+1aqNf/nFLhCVk7MZJg+FxY8CXjjiahj+K6R2rt6LVpNv2mhyctWmijutY0errszNhcWLHdxx/T5w0s+21EnWSviuH+yJ0CS5KAeWvwRfdrCLRRmLIS4FjrwLTl8Lff/PQh5gyZLSSsVQVag2aWJVsh5P6Kelu93w73/b9jXXBOlFk9P5ZvtztLl1LT/t+SvE14WMJTDjYviqkzWUq0nrB4pIjRYGhxohlL/LplZ93to6NhVmQGoX6PcBnLoE2l6kgE38tnQpPP64ncC1bm3VE1On2oFX2eYGK1bA3/9uVxrD4aA/XCloq6aU9taFDuzv3e45oR1PiM2ZY9UGSUnOdYVLS4OnnrLthx+GXbuc2a84w+streS6+WYL2QDq1bOpXn37wu7dMHSo/XxEq3fftfuLLqr+e06zZnD99bZdrqpt80T4pgdsnwZxdaDf+3DsaxCXVL0XPAivF+691yrsVq489HN9QVtKmDRhjomxrsfg0DptZdXtYGFbWnfI2wo/DLD/k0hRsAcWPwZftIY5N0H2OkhsDD2egDPWQ6+nIKlZuS/55Re7P+44ax4VCi5X+KzT9t131qSnXj2bMh8sHTvCjszGvDbrcTh9vf2fJTSCrNXw6zXWWG7pP20dbBGRKFYzT+/zdsD8e62CbcnjULTPDkb6fwKnLoI259fM1uhSJV6vHSTfey907mxrP913n52wuVy2/sozz8Dq1VYx8cADVsLvcoV65JFBQZsD2l0O6WeDtwh+vtC6/tVQvmq2UaOcXaPp0kuti2BWVmkVgYSHL7+E+fPt//u228p/Li3NTkiPPx727LGwzfHQIwzs3Alff23bF1/szD7vvtuqw377Db6aUGTHVVNPgfydUK+nTRVt41DZ6EFMmwZPPmm/c0ceCTfcYI0uKhJOjRB8HG2IsL/azWHYNGh0oq09PPlk2DA+AC/koJxNMPcv8HkrWHi//Swlt7VO2qPXQtd7rdlPBXxBW79+QRtthcIlaHv1Vbu/7DK7sBQsHa3A0DqP1kq1/7PT10Kf56F2S8jdDPPugAltbLmegj3BG5yISBDVrKAtdxvMuwsmtLWFVIuy7GDwxM+KO+ecrQU7pVIKC0s7gKan28Hyk0/a4rfx8dbd6bXXbCHa6dPh9ttt8W3xn4I2B7hcNsUmqQXs+wPm3Hb4r4lCHg989JFtOzVt1CcmxqYkArz8sv2NkNDzeq3KEOzvdYMGBz4nNdWmP/bvDxkZ1tBi5szgjjPQPvnE1gHr1csuBjmhcWOrEGxZfwMtlw+y4yqADtfDyTNKpvQF0ovFxbpNmtj3969/2bIM999v/5dlhWPQ1rev3c+aFaAXqJUGgydaswBPPt7pZ8Hvfz/IwnohlLkcZv3Jjs+XPWPH52lHWUXkqD+gw3WHrYpU0FZq40abKg6l6ykGiy9oW768zI9ZXG3odDOMWmVrudVpb7OKFj1goeq8u+0cTUQkitScVGnevfYGvvTvVs1Rvw8M+AJOmQvpYxSwyWHl5to6P5dfbs0Lhg2zE+pNm+yq/jnnWLWMr3Lg6qvt4F+qR0GbQxLqQ793ABes+nf4VzYEwPTp9vuammphuNPOP9/W59m40ToKS+h9/TXMnWt/o++44+DPS0mxTtADBtg6ZiefXHriHg1800adqmYDwOvhb+e+wpKnu9Kr5c8UUhf6fwzHvAyxiQ6+UMXWry/9PfvhB1ui4dhjbRH6xx6zwO3ZZyEvz54TzkGbb32xgIhLYlmjT/nP1Gtx4YX5d8GsK8Njraxds2H62fDVkbDqdWt60HiAdUsdMd8qIiuxhMv27bBqlW37qgRDpWzQFqo88/XX7cLSgAFW6RlM7dvb/d69FSyjEFsLjrjKGlic8KGFqUVZ1rF0QhuYfaNNExZHrF9vf/O//DLUIxGpmWpOurTiX+DOtQ58A7+C4bOLW05r/p4c3N69pR1AGzaEM86AceNsPZ+GDa25wZdfWrj28cd2oh2A7sA1moI2BzUZDEfeaduz/mSLltcgvmmjZ54JCQnO7z8x0boHAzz/vPP7F/+UrWa7/nr7m30odepYMDd4sIUew4dbOBvpVq+20DAmxt6jHJGxDH4YSPLv11M3aR+//HE8Z78+F2968BaDeuUVCxOGDLHF7wcOhBkz4LPPbBmHXbusmrxTJ3vf9lW4hVPQ1qyZVcV7vYFbH9DthsuviOPqf/+Lm8a9gNsTA6vfwjtpKORtD8yLHorXC1t/gEnDYGJf2PBfwAstRtu6csN+hOYj/Do+nzHD7rt2LT1mCJUjj7TftV27bFZDsBUVwX/+Y9u+96NgSkqyhitQPH20IjGx0Po8C1MHfgUNjwd3Hqx4GSa0h5lXWJWjVMsNN8B779l6tL6pxCISPDUnaKt/NAz6BobPghanKWCTg9qyxd6Qhg+36pRLLrED95wcO3jwNTfYssWuGo4caSfYEhgK2hx21KNQrzcU7IaZl4HXE+oRBUVhIXz6qW07PW20rOuus+njv/xia1dJ6Hz7LcyeDbVrW4fnykhOtilXw4ZZBdQpp1i1USR77z27HzoUmjev5s48hbD4cWt4sOMniEsmq/MLDP/HdCZMPoIffqj2cCslN7d0LcSbbip93OWCMWNg0SL7fIsWVtVx+eWlzwunoA1Kq9oCtTbgM8/Y1NS6dV0UtbuJEU9/w97sVFw7f8bzbV/YuygwL7w/jxvWfwoTj4HJJ8G2SeCKhbaXwqmLYeAX0Khq8z7DZdooWNDkmz65KEj/tGV9/bVVVTdsaBeVQqHs9NFDcrnsnOykn2HoFGg6zNaSXf2WVTn+dC7smR/g0Uann34qnT7s9dqxySOPVL/K8quvLND2NRgSkYOrOUHb0B+g+SkK2KRCK1eWdgBt0cLekL77zq4MdukCf/ubnTSvXQvPPWdXzuPUkDYoFLQ5LLYWnPA+xCZZVYFvXaUo9/33VmHQuLFVLAVKs2Zw7rm2raq20ClbzXbddfb/Xlm1a8OECfZzkpNjzW0ildcL77xj29WeNrrrN/j2aFh4H3gKoNkIOO136vS+iav+ZA2kxo6t5mtU0gcf2O9z69bW2GR/cXHwpz9Zd++nnrL3kZwc+1xycnDGWFmBbIjw++/WgAns2OWVV+C8W07mxMdmsmJre2Jy1uGZ2A82TnD+xX1yNsKSJ+GrzvDTOdb5OjYJOt4Mo1fB8eMgrWu1XiKcgjYI7Tpt//d/dn/55YGp3K6MTp3s/qAVbftzuaDJIBjyPZw8y9YUxAvrP4FvesHUkbBjRoBGG328XrjnHtu++mp48EHbfvBBu+DgqcL11YICW35h1Cj7u/LggwFcW1IkStScoE0Bm5Th9VoXugcftAOiDh3grrts+oHXa1eYfc0Nliyx9V769NGPUSgoaAuAup2gzwu2veBvsOGz0I4nCHzTRs89N/Ah+S232P1HH4Vm6pBYsDprllUbV7aaraykJFuD0+WCzz+3jtGRaPZsC5tq165GdUtRtnWC/O5Y2LsQEhrA8e/CoP9Bss0Ru+MOq+ScMiXwJ19eb2kThOuvh9hDNIlPSrL39tWrrUtqq1Y2jSqcBKohQlGRhS35+XDqqbYNcNVV8NLbnRnx3CwmLR5CjDsL77Qz4PennVtUrCgb1rxrlWuft4IF90LWSqhVD7o9AKevg6Ofh+TW1X6pggL7OQcFbevW2VqTEPwmCGWV6zzqr4Z9YcDncOpCaH2BraG9+X/wfT+YNAS2Tgq/Zh5h5quv4Oef7f3vwQfhoYfsb6bLZe9rF15ovzeVtWYNnHgi/POf9rFvHb4bbrCp6SJSsZoTtEmN53aXdgBt1866rz3yiJX2x8batJqXXrKS+1mz7KDcd7AgoaOgLUDa/wk63mjbv1xsVQZRKifHwhII7LRRn2OOgeOPt+mqWhcl+MpWs117rTWvqYojjyz9efHtL9L4miCccUYVp0xunQT/626dIL0eaHMRnLYU2l5U7spTenppxVygq9p+/tkulCUlWdVaZdSrZxfP1q2zqaXhpE8fW9Nr40bY7OCymf/4hwVQqanWBb3shcKBA2HilPrcNuFbXvnB1yThbph5edWbJHg9sG2Kra/1WVOYcYlVTeOFRidat8nT18FRD0NiIye+RcBC8Px86yjcoYNju62WUAVt//63/f0bOjS0/xbVCtp80rpb9f1py6yBQky8/XxNHgbfHQ8bv1TgVgG3G+6917ZvucVm6YB13X7/fbsg8tFHtuxNZRqw/Pe/dr706692PD5+vE1LTU21dSV9U/hF5EAurze6/0plZmaSmppKRkYGdbVKfY2Tnw+TJ9sbwxdfWGcqn8REW39nzBh7w6lfP3TjlIObOdNCizZt7KqaOMhTBD+OhC0TIak5DP8VarcI9agc98knVsnWurX9DAWjMvWjj2zh+caNbY2oUE3hqYkmTbI11hIS7P+7WbOq72vZMluPxuOx7qW9ejk3zkArLLSTrB07bN2mSnXadedD5jJbt2vLt7C2eIG32ulwzKvQ4tSDfuny5RZOer12AatbN2e+j/2dd541H/rTn6LnJO+oo+zf7PPPnam4W7zYAryCAnjrLbjssoqfl5EB55/v5Qj3yzx3ya3ExbrxNuyHa8B4SKzkfOvMP2DN27DmHchZX/p4nXa2/lrbS2w7QJ57Dm67zY7jwqW74rp1dswSH29rPdaqFfjXLCy0is2tW+3345zg9SU5wOrV1vU3IcEudMU4UdaRvQGW/t26pruLWwmnHQVd/wrpZ1uDBWHcOKteTUuz/4d69cp//rvvrLo5O9suCv7vf7Ye9f7y8qwa/OWX7ePjjoMPP7TjKLAKuZtvtv0vX17xPkTCXaBzIgVtEnX27bPS+fHj7Q2k7BWbtDQ7GBszxpodhNtaLXKgZcvs5C0tDfbsCfVoolBBhk3JyPjdmiScNA3iousX48wz7e/B3XdbVUswFBZC27awadOhT3TFWV6vVetMn25r0bzwQvX3efHF1lBg9Gi7YBMpvv4aTjvNToA2b95vyrTXC9nrLFDLWGT3exdaaOItKvNEF3S8AXo8AfEph33Ns8+2CoiLLy5dG85JGzdagOF2w4IFpZVDke5Pf7LmSvfeC088Ub19FRbaxak5c+x4Z8KEQ19cKCqCO++ExT98zyc3n0NacgaepHRiGve3QMOTX/7evd/H+TtKdxZfF1qdB+0ug4b9gnJV49xz7WLKE0+UVvKEmtdrxyyZmVbV1r174F/zs8/grLPs4s6GDcEJ9w7G7baK08JCW9vYF844IncbLH8W/ngZirLssZSO0OUeaHuxVb7VUPn5Vk24fr2tTXnXXRU/79dfbTr5rl22nt7EieX/j1assAsaviUT7rrLltCJL/NPW1QERx9tf4evuqq0061IJFHQVk0K2mqGnTvtYHL8eFubJ7/MzIdmzWzazJgxMGhQ+TcKCX9bt9r/octlb+yOXBmV8rLWwMS+kL8T0s+E/p/YuihRICMDmjSxvwnz50OPHhU8yZ1nC3Znr4ecDcX3Zbbzt0N8KiQ0siqPg90nNoLEJiUH+mPHwl//alVQc+ZojcdgmDIFhgyxk8zVq0unzVTH8uXWFMfjsf/H3r2rv89guPBCW5vw9lvyeOb+xbBnXvFtAWQshsLMir8wPs2mbaV1t2qkhsdV+jXnzLGTr9hYO1lr29aZ78Xnvvvg8cctTJ061dl9h9K//21rag0dSrU7tz7+uP07paXZGrOV7TT7f/8HLzy2nPG3jqJjsxWVf0FXLDQbbtVrLUZDXFKVxl0VXi+0bGlB8tSp9nMRLvr3t2nO771nv4uBNny4VSs5EdY6oUsXWLrUxnTSSQF4gYI9sPxFWP68dVEHqN0KutwF7a4M6s9huPBVdzZvbk3ekg7xT7BsGZx8soWyLVpY2Na1q00vveYaq8Rs2BDefvvg1dA//2w/52BrXB9X+bcKkbCgoK2aFLRFr/XrLVgbP96qF8p20Wnf3oK1M8+0hYYVzkSuvLzSg4W9e21dCAmAHT/bQsOeAuhyL/QMgyN1B7z1FlxxhVVFLlkCrpx1tu7Utik2RS5nPeRtP+x+Ki0mAer1gPrHkJVwDCeecQwL13bix2mxJQekEjiDB9sJ9w032JqbTrnkElvvbNQou6gTtgoyYM988rbO49N/z+OolvPo1mopMRQd+NyYeKjb2aZfpXWH1OJwrXbLaqXCJ59sF7yuv7502pET8vJsatyOHfDpp1a9Ey0WLICePaFuXavcruoxy6JFNmW0sNAqCv3tNDt5Mlx1yR6GH/kRaSl5jBydyAkDEnDFJkJsov19i02E2ITSj5OaWYOMEFi/3ipxYmOteqx27ZAMo0LXX29dXoNRSb1qlR33uly27XTAXRVnnGEVwC+9ZH+PA6ZwH6z8P1j6DORttccSm0DnO6DDtZWqxI0GmZk2XXfnTluT8eqrD/81Gzfa3+ulS20K6Mkn27IXAAMGWOh2uItVV1xhx1m9e1ul3KGa04SrTZvgmWfsItFZZ2mpj5pEQVs1KWiLHl6vvRmMH28l8nPnlv98r14Wro0ZY1dlVD0SPRITrSLJ8SkIUt6ad20Ba4Dj3rLpPxHunNE7cW2fzN2XTaJPi0mQtariJ8bWtg6KtdNL72u3guR0O2gvzIS8HVbdlrfDwrn8Mvf5O+xx74GBxr7cOmzI7k2X/sdAg+Jbclv9kXLYtGlW0RIfbyeb6enO7btsVdtvv1mYEXSeIvt5y9sKuVshb1vpdu5Gq1Q72M93QgOo16v41tPCtZSOEOv8/DJfVWFiov3NbtLEmf361h5KT7dqxUB3Dw6moiK7iJSTA7//bhcG/FVYCMcea9O9Ro+29d6q8idmxQoL6H791T4eMsQq7toFbpm1KvvwQ2tY0qeP/V6Gk1dfheuus2qgr78O7Gvdc49NFRw+HL79NrCvVVl33w1PP+3cFP7DcufBqjfg96dK1wqsVQ863gydboaE6F6I+YEH4NFHbSro4sWV//u4a5dNMZ850z52ueD+++1WmX1s327TVTMy4F//sp/5SLJnj1Xl/f67fdyggS318ec/27+lRDcFbdWkoC2yeTzWNctXuVa2g5HLZX8czzzTrpy1aROqUUqgNW0K27YdYuqfOGfBfbDkcat2GTIJGp8Y6hH5pzALdkyHrZMo3PgD8VkLyn/eFQsNjoWmQ6H+0cWhWis7IK9u8OX1QNZq2DXbbrtn49k5lxhvzoHPTWgA9fvatLyGx0GDvlArrXqvX8MNG2aNEK691ipJnOaranNs0XWvF4qy9wtv9w9yy4Rp+TuBShyy1U7n56W9+e63XnTp14vzru1V7So1f3i9tkbYrFkWADjRhdTrtYW758wJr7W4nDRggFXnV3VNx0cftZPt+vWtereq3XbB1th6/nmbgpqba1Xljz9ui5+HU8XKzTfbouxBC3P88MsvcMIJVhG0cWPgXqegwKbP7thhx8lnnBG41/LH66/b2oNBD/88hdbEZclY2Fd80hBbG1qfC0f8KWhrBwbTtm1WzZadXbVq3+xsq0ybP9/eO4cO9e/rX3rJfgfT0uw8LVIaI+TlWRXf9On29zI+3qbS+gwcaNNozzxTVW7RSkFbNSloizyFhVaZ8NlnVna+aVPp52rVspOpMWPsim3jSjbFksjWubNVlITbGixRyeuBn86DDZ9aGHTyLEg5ItSjOjh3AeyaVTwddBLsnHlAVdmKHd3p0H+ohWuNB9iC3cHicXPVuUvx7JjNn8+azfEdZ8PeBXYyUI4LUo+EBseVhm91u4S8k9qECXbSPXx4eE3L2p9vrZj4eFubplWr/Z7gcUNRJhTstepEVwzEFE+HKzstLib+oCdhf/xhlUa+C0BHH13Bk4pySysd9696POCx7aXd8yrLFWsVlolNILEpJDUtvU/tAvV6sXlXA1q2tHBq1arQVCJ98YWd8Neta9P7qjvlf8YM6NfPTnY2brS1g6LNX/5i05euu84qQ/yxYIH9PBYVObsm2KpVNgVtyhT7+NhjLUDp2tWZ/VfXMcdYJdsHH1iX53CSmVn6c79zp1XKBIKvw3Xz5tbtNFwqPadPt/C4bVurQA06jxs2/BeWPGHvuT51O0G7q2xNwSSHym1D7Kab4PXXcjh10CY+GbcJV+4myN0EOZvsQo0n3yqivW47PvK6iz8uu+222wEOEhPEJUOt+lCrHp64erz+bj2Wra5H1171ufKaenbxsuwtLjmsAk63235vPv3Ufk+nT7eq9W+/tfUq//e/0iWJVOUWvRS0VZOCtsiQk2MLpo4fb5UCZbtL1qlj3XHOPNNK8PXfWPMcd5xVR3z+OZx+eqhHUwMU5cAPA2H3b7aG08kzwqfayuux7ohbf7Bwbcd0qwoqK7ktNB3KQ68O5V+fDeGeBxtz++2hGS5YWHX66bYGyoYNkJyYb9/DzlmwcwbsmmmVcPuLq2OVbg2PL656O9YaLgTJY4/Z9BGwDs2jRlmHv1NOOfQiy0HhzrcGFjnryd25jndeXU9R1lb6HLWXY3tlQGFGcahWfO/rTndYrv3Ct+KplcWHSrt2ecnOhqQkr121LzmE8lqAV+nXKSM2qbiphq+hRpnthMa2BpYvUEtocNhGJc88Y6HNCSfATz/5PxwneDzWafH3352pQPM1drjiCnjjDWfGGG4++cR+v/ydBllQYAHY/Pl2EfK//3X2fNbrtY6Cf/mLhUfx8Vbpds89oe1smZ1tJ8hutwVMB4TrYaBtW5s+PWWKNeMKhCFDbP/33w+PPBKY16iKbdusSsjlsqrIkFUEeb2w8xdY9Tqs+wjcxRXmrjhoMdKq3JoNh5gwSSjL8nrtPSV3qwVmedtKt3M3Q84mCjI2kb1zE/WS94Z6tIcWE18ausWXCeASLKzbk1MPEppQr0V68dIdLQLWQdbrhVtusWrYWrWsEcT+v58bN9pFhf/8p3xF6sCBFmxG0xqhNZmCtmpS0Ba+9uyBr76ycG3iRAvbfBo1soq1MWOshDkxMXTjlNA75RT7GanqlBqpgtwt1ok0ZyM0PQkGfR2aA1F3noVQ26dbxdq2KcVT6MpIaARNhljFWtOhUKddySLZLldpV61QcbttDZPVq23dnmuuqeBJedsteNs106rydv1acWhT54ji0K246q1ej4AcjD79tK2xA3aytHVrmSHUsb/P555rlW6O/332eq2jXM56yF5X2gW27HbulqrtOzaxtKLRnWc3T4FzYwcL5yrsSlv2sTKhWlyyoy/fq1fpFKBrr3V013555x249FJ7P1+7tuoVkZs32+9yUZGtzdqrl6PDDBvr1tkSGHFxFmhVNsx+6CF4+GGruliyxLk18fa3aZNV2/mmTXfvbieixxwTmNc7lC1bLHydOtWmTa5fH1bFMiVOP90utDz/vE1zddoff1iFTUwMrFkTXmGj12tTCTMz7eeyS5fgvn5Ojv2svv++/Tu1agVHts9keOeP6NvgdRowq/TJSc2h3eXWrfQgFfxFRdaQa/duW9fM5bKffb+nUhfl2jFMhbcd+4VpW0uDwcqIS4akFhZS+e4Tm1kHVldc8S3WjuVcsfZx2W1XDFCZX6TiADB/t71XF99mTNvD3u27adloD9067cHl+1wFa9ce/hVcuJKaFoduLYvv00vX0U1ua++fVfjF9x3fuFy2zuO55x78uW53xVVuf/mL7Scc/+5I5SloqyYFbeFl82abUjJ+vF2BKyrzt7d169JmBiecEF7rgEhonX++TY947jm7CiVBsmc+fN/fKsZaXwBHXGmLqTvZYc5TZGFe9hrIWgPZa4vviz/O3Xzg18TVgcYDLVRrMhTSuh1Q5fP3v8Ndd9nVx6lTnRtuVT33HNx2m51sLF5ciYMzjxsyf7fQbedMC+Ayfj/webGJttacL3xrcLStOVeNo79nn6WkAvCxx+Cvf7Wpkh9/bLeya5ikpNjJ5Lnn2lonlapa8BTa/+vBQrTsdQdWKVa0m5gk1mxrxcotrdmR04qhI5vTrFUaxKfarVbZ7eL72AoG6PVYhZwnrzR8K/k4n5ITD5cLcPHgQ/DVVy7694fnn/f9O7usu11CIwvyQnT0vXixBSDx8RZGBGq6WmUUFkKHDhYgvfgi3Hhj1fbz4INWqRPKCr1g8Hot1N6+3db3Ov74w3/NrFk2ZbqoyE4Yzzsv8GP86COr6Ni50wKeK6+0/5tu3ezvW6CnmE+ebCHbtm0W+n/wga2bGI7uv9/+hv7pT9ZQwmm+6caOrRvpMN/U3mCtHed228/He+/Z8jP79h38uV1aLOGqQa9z6Ynv0DCl9OLd7vxW7MhuydbMlmzc1ZI121qyaksLlm9oycbdLdmytxlFbru41aoVXP0nN1ddvINmaduK19Qsc8stvi8bpvkTnPnE1SmzVIBv2YBmrN/ZgqtuasGmPS344PMW9OgTuvcesL9dnTpZIPnyy9Z5t2Qt0oLyoVxOxh6mTNzD4jm7SUnYQ/06u2maupX0BhtoWX8jCfGVuAAWVwfqtLMLkHXaWUhap/iW3KrCi5DvvmvrrYL/5xQbN9pakH//u318xRXW4TVcpmuL/xS0VZOCttBbsaK0mYGvq41P166l4VqvXroyIBW79lq7mvTQQ3bSJUG08QuYNoZy63Qkt4Z6vaF+7+L7Xja9rSJerx1olg3PfPdZayBnw+GvdsYlQ/0+Fqo1HWrTKQ9TxdW7t3XfO2gFWZBlZFjlRVaWTZM/6aQq7KRgr1W6lQ3fCvYc+Lxa9cp0mOxl/z8pnSq13ptvUWOw37WHHir/eY/HuhF+/LFNdSs7pSI11UK5227MIL5gvQVn2euKw7MyIVruZgu3DiexcXHn19al98mtILkVc5e3ZvjoBuzc6aJ9e6t4DdZaZCtX2rqRbrcFHX37Bud1K+Pee+HJJy38/PzzUI/GTrZuvNFOSFeutADQH/n5dhFu2zYLeA5VeRANRo+2wORwJ4AFBdZl8rHHbPuss+z3MVjHUDt2wK23WrVQWS6X/R5261Z669rVTr6rO83U47GGDA89VDo1+ZNPwnvNJN904L597W+Fk/LyrFJ79277mQnHsPGii+xn5Kmn7MJXIHi99l7/7rsWNm8pU+zcpo2NYcAAq8hcs6b8bfNmiI8tYHSfCfxp0H84uft3xMQc+rTY43GxI6spu7Pr0aD2Dhqm7Dzs1xwgJh4SGlZ82z9QS2wC8XUq3M2IEVZtdf75FjiHg3/9C264waoZly8/cC3twkILnR96yP6OgE3bfOYZe+4nn8BHH3pYs2xHSejWptEG+vfZQJ/OG0hvuJG4vHV2gfZQzYFcscXHDa1K1jVdubEx/3ipCVv2NmbYaU246c7G9jk/q8rfesvCc7fb3ms//FAzryKVgrZqUtAWfF6vTVvxhWuLF5f//HHHlYZrHTqEZIgSYXyt62+91aptJMg2ToC178LuuZC1quLnJDa14C3tKFuryheoZa89/ILvMbWKQ5S2UKf4ltwWktvYdkJDv84gly+3ICQuzqY8hrKqpyxfh7zTTrNp89Xm9cK+FaWh286ZkLG4gkYL2DpgaUeVBm+pXe3gsqQhQAJvvp3I9Tclkl+UwL33xvDYY2X+2YuySxfzL17I35O7na1rt7N59XZydm+nXtJW0utvIC054/Bjj6lVPAWkdWnn17LbtdNtuksFvvkGzj7bpgYdfbRN5wh2Y5zLL4dx4+xE5+uvg/vaB+Px2Inlhg12snL22aEeka3N1KaNVTqMG2dTSf3hqz5o0cJOjP0N6iKNb13ECy44MMTy+e03uOoqWLjQPh45Et5+29aADLbvv7eQZ/Fimx64fXvFz4uLs+nzo0bZguL+huI7dsDFF9tFCrAquhdfDO8GLVD6XlS7tk2hdHKmxnvv2b9Jerr9boTjLJBHHrELNldeadOMnbR6tf2OvPceLFtW+nj9+lbZedFF1kDlUIcOeXlWcesL3nZu3EGj2qtoWW8jjVM20iBxI3VrbSKZjSS4NxKTvwmX98D3V4/Hxc59DdmW2YSM/CakNmlC285NqNOouHFNQuPiEK04TItLqXYqPnUqDB5sv1tLl0L79tXanWPcbqtknDev/JqaXq8d99x1V+n/V6dOVh02cuSB/xyrV9sFvQ8/tGYvPgkJtm73pRflc+rAtdTKX2XLi2StKnNb7V+jodja9v+U3Kr4+LNN6fFnchubhrvfhcovvrCfs/x8mzkxYYLWEI9ECtqqSUFbcLjdNtXhs8/sKvrataWfi4uzqxVjxljyH8q1kiQyPfmkVWpcfjm8+WaoR1PDFey1KaV75lnwtmcuZC47dIWSKwaSWpYP0eqUCdKSmh92gXd/+NYsOvVUC2HCxYoVdmDp9dqaMQG50ODOtymme+aV/h/tXVCpqZhleWPiccVYAEdRjt/TXXbtq09OTCuatmtNfGrxVeWylWmJjav0fz5unIUMvk6on35q08eCrWxV28yZthh9qP34o73XpqZawBwuV9jHjrVKxyOPtEAmxo//9mOPtQrKRx+1Bfij3fff2xTsI46wn7GycnMttHjmGQtVGza0aUznnx8+swG2b7fAbfHi8rfMzPLPGz7cKtVHjjz8tKvp0+173LzZ1q3717/sWCASuN329ykvz7m/+atX27/B66/bFL1HHiltWhNuPvzQQuP+/e3/saqysmDOHKsK9N02bSr9fGKiVYNefLH9bAWsSYfXA3k7IHejHQslNITEJixd05B//yeOceOswhDs79zIkVZRf/LJzk4v9HptavmsWTY98+WXndu3E3xdosHODRMT4Y47SrsXN2xox2l//nPlLp4sW2YVzR98YOG1T716FnZdcon9e5T8HfR6bH27rFWQs4ldm7fx7n+2kxy7jS5HbOe4HtuIKdhusy3cuYcfgCuu+BimTfGtNdROZ8HKdK64MZ1l69M5slttvvkm+Bf9pHoUtFWTgrbAyc+HSZOsau2LL0pLgMEOhk45xcK1kSNDc6VVoserr9oizGecYT9vUrGMDLsCmJ0NPXrYrX79ILxwUY510dw91yqqatUrczWwrVUnxQanPZ3XawHIH3/YYuwXXxyUl620kSMt/LvpJjtJDgqPG7JWwu55pQHcvhUl65EVFeQT4807/PSX2MTiRfzL3BLKb+/OT+fuR1rxn7cs/Wre3KajjhlTvW/B67WFh++5xz6+5BI70QxlhdMVV9gUklNOsSq7UPvTn+zfJFDrQVVVRoZNHc3M9G+tpl9/taCtVi2r0qsJJzB79pT+zd6xw05IAaZNs//XFSvs4wsvtOmljYLXhLjKvF6bYj5zpv18TpxY+rkWLeDqq+172/8irMcD//iHhbRut/1d/+QTm44aSXzrlH36adU7FXo8Vs330ktWQes7c+vWzcIL389JuJk717roNm5s078rw+22sPbXX0tDtSVLSheh94mJsY6rF10EZ54ZHtVEeXnW9fe11+x31sflsvOghg0Pfatf30Kp+Hj7u7f/vW/7f/+zn6XatWHVKlvbMdxcdZVVszVoYOGj12vVaLfeahfOU1P936fXa5W8vkrGsmHrEUfY8d4ll9i2z86dtobkH3/YMfG0aWV+Vnzrx+Vts+YT2evKrBO8FrLWQs66imcJ7GfXvvpsz06n9ZHp1G5YpnGDryFFUrOQrt8qFVPQVk0K2py1b5+9yY8fb/dlFxpNS7NpAWeeaVdvwr2kXyKH76rooEGlV8Sk1Jw51mHwgw/Kd+8Fm1bSs6cdYPju27Xzr6okkvgO7BMTrboiJSXUIyrPV7FSp46dfFblYNNJ779vB6Yej5ebbijk+X/m4/LkgSe/tDFAXG0L1OKSK32Q+MMPVrGyqnim8emn21Sv9HT/x+jxWCMJXzB5551W5Rrqn+FVq6xC0e22K/jHHRe6seTlWbfJzEybUjRwYOjGUpG//tUq2/r2tcClMj9Gl1xiU0cvvdQqGWuKTp3spPDrr+0E8Z577O87WBj1yit2rBWpVq+2IOKNN0ov0MbG2vd07bW2fuXevdZh3DfF/sILbZ3WUFSvVteVV1ol/gMPWKW1P/butTD/5ZfLVziecoqtfXjKKeE5ZdRn377SUGPPHjtP2F9OjoVp06bZbdYsu1i4v5YtLXg/9lj7O9KnT3j/PCxdahc8yla5Oe1vf7Pp5uFoxw6bLr53r3184YXwxBO25qYT3G47H3jnHQs3y/7M9Otn7x+jRtkSCjNn2sWeGTPs4p9fPG7I22Khmy+Ey1kH2RtsjeGcDRV3iK9IbJIFbknN7d4XwCU1s+VXatWzJk610iA+LWgXqCtjxQq7oPjLL3Z+37hxxbdGjQ68AJqVZce7mzbZzbftu9+2zZaY6NfP3vOOPz54F5EUtAEvv/wyf//739m6dSs9evTgxRdfpG8lVx9W0FZ9O3bY3PPx4+0ksaBMI5jmze3q9JgxdmAf7eunSGh8+62thdSzp637IHZQ8eGHVu3322+lj3ftatNTFiywNUcqUqcOHHWU/XueeKKt89GkSVCGHXB33mlVEGefbdUP4cbrtSqE33+36TTHHANt25be2rSBZP/W5a2yTz6xKVkej1WVvPqqs+FVbq4tXv7UU9YVsU4dOym48cbKnxzm51vQ8vHH9vE//2mhW7jwnUQPH25/p0Ll00/hnHMsyFy7NvQh5P62b7cTrLw8q4QfMuTA53i9dvN4bOpru3a2cPbs2bYWX01x6aV28njaaVa94evye8019rsU6nDeKfn5dlz5yivlq398/+8bNlgFzAsv2N+nSC0E8XWcHjPm/9u786gmr7wP4N8sJATCUrQSI4KMpSoM6qhI0VbtW484Oi44TtXiWqetb0XrUmqn4zZqp9Zaq1VHe2xfsXY5HmdcqG2xbsURFeuCVkvRuiubSwFBhZDnvn/cJhAWQQ2bfD/nPCfPcvPkJnCf5ffcRXavUh0nTsjg2meflTw88/KSx5v//d+G1b+x2SwHKDh0SJ7v8vLkzfrevbK5+w8/yL93aUajTFs6sHbfAZJ6wmqVgbbr1+V07VrJfNnp5k1ZLiwWea9V+rXs3XpAgLzOq8/Hg5075cO8CRNqdtCgggJ5LFm/Xn5m2dqPjz0GJCXJ7gucTgjAkous85cxJ/YyRMFlPNniMkYPvYTH3S7LIN2dDNl38f3SuDkG3nTeMhin9ZAPPrVG+epiBDRlXrXucl5T0g8v1K5yII5qHExv35YP7b79Vk62h6aV/AjQqK1QqxRo1FY09bHC19cKF40VmZkKbhdYoVHLSa1WoFGVLNvWKYoaVkWDYkULq6JBQIAGf+isRZcuGnTpqkHQk1qoNRo5yIVK+9urGrl5KnsfixculPS3ePGivJYOCpL9F5Z+LR3wb/SBtg0bNmD06NFYvXo1wsPDsXTpUmzcuBFpaWloVo12BAy0PZiLF0sGM9i3z/GgFRQkLxiGDJEnwvp2QU+PnoMH5ROOVq0qDx41FidPyif7n35a0u+NTidvsidMkE+DbOfQ3Fx5wZ6SIi/IUlLk+wsLy+83JETe/P7P/8igeUNs7q0o8uLzyhX5hHPIkLrOUcX+7/9ks4rKNGtWEnQLDJQ3nraLBLPZOcfczZvl/4zVKptAfvxxzR3LT52SfbHs3y+Xu3SRtXS02vI3E7ZX2/z27bJvHxcX+T8/fHjN5PFBnTsnn9rb+imNiKibfAweLLtwePNNWXOsPoqJkcEDrVZOiuI4VeSpp2QthMak9Mi/gGwGtWaNfCDyqPrpJ3leW7dOnrcA+b03bpQj0jdku3cDzz0nj+PJyTKYcvMmcONGyXzp5XPnHEcoDQ2VZSc6uvYewjhTr14yoNanj/yOx46VL+9ms7zu6NFDPoBq165+19SrbULIc0zpc6OXFys3VCQ9Xbbu+PRTef3r6iqDb9271/xn37wpH5AcPCjL6qZN8v8egGyieifDcbpbej5L9vtnyXmwoNz9UOsdg28aPaDSoKjQitu3rSi8Y0VRoQK1yjEYpnexwsXFCjWsUMEKQKZRq+oulFRs1cgAnVULqyg1r2hgsbqg0KJHYbEehRY9iqw6FFr0UFR66PQ66Ax6FKvV6Db134030BYeHo6wsDCsWLECAKAoClq2bIlJkybhTVtnLffwMIE2IeQB7c6dkun2bcdlZ26zWmXfZq6uzn291za9Xt6UCyEvdDZvlgeGsrWGOnUqGSk0OLjhPlmkhunnn+WFl9Eoa3GVVvp/sbL56qarrfc8yL7PnpU3Ivv2laxr3VoG18aOrX4fLcXFsjPZ48flk+Tvv5cBuLJ569RJBt2efVbWequoiYYQ8oKvsFBOd+/KZZWq5GZao6l83lnHEUWRn7tvn2x25Okpq6LXl87gyxJCNnlITS15+mabbM0sKmMwyL97RU/pzGb5mxYUVHwDZ5u/fl0+ZbZYZJ8mcXE1f1OjKDJYMGNGyY10dRmN8tzUu3fN5O1h2fqi8fSU5dDFpfI+dh7ktao0iiL7/rNYZCA9JKSuf5GKXbwom65X9+/v4iIHV+rXr0azVe+cOCF/J7Va1oSaN6/xdMVx+7bs9PzCBWDatPpdW6e6rl27//4FNRr5oCgmRp5/G/I198svl+8z8ne/k0E12/S73zXs70j1008/yevA+x3l+GEUFMj+87Zvl+ewwYNL+t271/m99MMnCCtckAcdfoVOlQM9cqBX50Cv+hV6dQ7cdbdgdC2Auz4fbroCuGoLoNfkQ6cugBb50IgCqK35QHEBhFIIlVJUVbZrnkr9Wy203yb8tqz+bR6KbKYrrBDCCsVaDAgrNCprjWYr7zbg9RIaZ6CtqKgIbm5u+Pe//43BpXrPHTNmDHJycrB169Zy7yksLERhqeoaeXl5aNmyJYBcuLh4QquV/9S2m73S8xqNvFEsHRSr7Cnro8R2ACjd35paLU/uUVHyIOGsNvVEDyI7+9Fp2viwNBrZ39WECfIpuTNqIV2/Lp84794tJ9vQ6zZarTwGFBXJY6QtsFZRzbj7oVY7BuDuFZSzPc2tqAZU2eP0mDEyeNQQ5eSUD76dOyf7xzh/Xv4OlXF1LQk6Vsfw4bKphTNHQ6tKRoYcPTIlxbFz58pejUYZyKrPHaCfPy9rnVTUr1BtaghN6/PzZbBXpZLlv/RUdp1eX3+D5TXtm29kn1Tt29d1TsgZnn5aNl0DZEC+SRPZ8b2PT/n5Jk3kQ66yg0M0VCkpwBtvlATXnnnmwfrqJGooiopkFwAbNtRdHnQ6+WBWtnxRoNMWQa8thKvLXehdHF9dXe5CpRJQq9UIba9B+FMadOuuQWCgGiq1LThWJlB2X8sPcaMiBCwWBSeOW3HwgBXpV4rh52dFqwArWrUsRsuWVhjdrICQgTn7pBQDwgJYC3/rc7gIUApx53YhsjOKcC2zENezC3H1ai7++u7fGmegLT09HS1atMD+/fsRUao9xhtvvIHExEQkl65b/Zu5c+fiHxX2NpoL4MF/QJWqpHaYwSCfLpZermiqKk3Z7bZA3507D/9a1baK/uo6nawNEhUlh8luCKNZUeMxfbrj8PCl/4cfZr6u31/dfbm5yaZ+48fX/AV4erqscbV7t3ytbnNdW+DE1syhuFhOtcnDQ+b7UezTyWKRtYJ++UUG3myvFQXhXFxKbtpsN3Glb+pat5Y1JmozyPYoy86WfUpV1hTWWa+VbVOrZf9dDbmTfKJHlaLIALO3N5v7ETUGVqvs37w61wUWi7xWvteDp9Lr79yRAbTc3JJX27ytS5myjMaKA/u2+aAg2YKlvg0gVtMadR9tDxJoq6xG2+nTuTAYPO03frZ/6tKT1SqfoFYUBNPpHp1qzbYmsWUDcC1aNL4CRkRVu3BBjgxkq2Gi15dMtmWdrvLadYrieJwtO1/RurLzGk31mtbp9Y2z30hb5+Farbx4cnN7dM5ZRERERHRviiJbqOXlyRZ63t6yz2Vd/RnAtF6p6UBbvX6W3bRpU2g0GmRlZTmsz8rKgslkqvA9er0eer2+3Hpf35Ihphs7laqk5gl/EyKqSqtWcnpQanXJMYdqhotL7fZDQkRERET1h1ot+7Z8FPq3fBTU6+f+Op0OnTt3xq5du+zrFEXBrl27HGq4ERERERERERER1bV6XaMNAKZNm4YxY8agS5cu6Nq1K5YuXYqCggKMGzeurrNGRERERERERERkV+8DbcOGDcO1a9cwe/ZsZGZmomPHjkhISIAvhyAkIiIiIiIiIqJ6pF4PhuAMNd3JHRERERERERERNQw1HSeq1320ERERERERERERNRQMtBERERERERERETkBA21EREREREREREROwEAbERERERERERGREzDQRkRERERERERE5AQMtBERERERERERETkBA21EREREREREREROwEAbERERERERERGREzDQRkRERERERERE5AQMtBERERERERERETmBtq4zUNOEEACAvLy8Os4JERERERERERHVJVt8yBYvcrZHPtB269YtAEDLli3rOCdERERERERERFQf3LhxA15eXk7fr0rUVAivnlAUBenp6fDw8IBKparr7FAl8vLy0LJlS1y+fBmenp51nR2iBotlicg5WJaInIflicg5WJaInCM3Nxf+/v749ddf4e3t7fT9P/I12tRqNfz8/Oo6G1RNnp6ePGkQOQHLEpFzsCwROQ/LE5FzsCwROYdaXTPDFnAwBCIiIiIiIiIiIidgoI2IiIiIiIiIiMgJGGijekGv12POnDnQ6/V1nRWiBo1licg5WJaInIflicg5WJaInKOmy9IjPxgCERERERERERFRbWCNNiIiIiIiIiIiIidgoI2IiIiIiIiIiMgJGGgjIiIiIiIiIiJyAgbaiIiIiIiIiIiInICBNqoxe/fuxYABA2A2m6FSqbBlyxaH7UIIzJ49G82bN4fBYEDv3r1x5swZhzQ3b95EdHQ0PD094e3tjfHjxyM/P78WvwVR3btXWbJYLJgxYwZCQ0Ph7u4Os9mM0aNHIz093WEfLEtEUlXnptImTJgAlUqFpUuXOqxneSKqXllKTU3FwIED4eXlBXd3d4SFheHSpUv27Xfv3sXEiRPRpEkTGI1G/PnPf0ZWVlYtfguiuldVWcrPz0dMTAz8/PxgMBgQHByM1atXO6RhWSIC3nnnHYSFhcHDwwPNmjXD4MGDkZaW5pCmOmXl0qVL6N+/P9zc3NCsWTPExsaiuLj4vvLCQBvVmIKCAnTo0AErV66scPuiRYvw4YcfYvXq1UhOToa7uzsiIyNx9+5de5ro6GicOnUKO3bswLZt27B37168/PLLtfUViOqFe5Wl27dv4+jRo5g1axaOHj2KTZs2IS0tDQMHDnRIx7JEJFV1brLZvHkzDh48CLPZXG4byxNR1WXp7NmzePrpp9G2bVt8//33OHHiBGbNmgVXV1d7mqlTp+Krr77Cxo0bkZiYiPT0dAwZMqS2vgJRvVBVWZo2bRoSEhLw2WefITU1FVOmTEFMTAzi4+PtaViWiIDExERMnDgRBw8exI4dO2CxWNCnTx8UFBTY01RVVqxWK/r374+ioiLs378f69atQ1xcHGbPnn1/mRFEtQCA2Lx5s31ZURRhMpnEe++9Z1+Xk5Mj9Hq9+PLLL4UQQvz0008CgPjhhx/sab799luhUqnE1atXay3vRPVJ2bJUkUOHDgkA4uLFi0IIliWiylRWnq5cuSJatGghTp48KQICAsQHH3xg38byRFReRWVp2LBhYuTIkZW+JycnR7i4uIiNGzfa16WmpgoA4sCBAzWVVaJ6raKyFBISIubNm+ewrlOnTuLvf/+7EIJliagy2dnZAoBITEwUQlSvrHzzzTdCrVaLzMxMe5pVq1YJT09PUVhYWO3PZo02qhPnz59HZmYmevfubV/n5eWF8PBwHDhwAABw4MABeHt7o0uXLvY0vXv3hlqtRnJycq3nmaihyM3NhUqlgre3NwCWJaL7oSgKRo0ahdjYWISEhJTbzvJEVDVFUfD111/jySefRGRkJJo1a4bw8HCHJnFHjhyBxWJxuBZs27Yt/P397deCRAR069YN8fHxuHr1KoQQ2LNnD06fPo0+ffoAYFkiqkxubi4AwMfHB0D1ysqBAwcQGhoKX19fe5rIyEjk5eXh1KlT1f5sBtqoTmRmZgKAwz+wbdm2LTMzE82aNXPYrtVq4ePjY09DRI7u3r2LGTNmYMSIEfD09ATAskR0P959911otVpMnjy5wu0sT0RVy87ORn5+PhYuXIi+ffviu+++Q1RUFIYMGYLExEQAsizpdDr7QyGb0teCRAQsX74cwcHB8PPzg06nQ9++fbFy5Ur06NEDAMsSUUUURcGUKVPQvXt3/P73vwdQvbKSmZlZYYzCtq26tA+RdyIiqkcsFguef/55CCGwatWqus4OUYNz5MgRLFu2DEePHoVKparr7BA1WIqiAAAGDRqEqVOnAgA6duyI/fv3Y/Xq1ejZs2ddZo+oQVm+fDkOHjyI+Ph4BAQEYO/evZg4cSLMZrNDzRwiKjFx4kScPHkS+/btq5PPZ402qhMmkwkAyo3wkZWVZd9mMpmQnZ3tsL24uBg3b960pyEiyRZku3jxInbs2GGvzQawLBFV13//+19kZ2fD398fWq0WWq0WFy9exPTp09GqVSsALE9E1dG0aVNotVoEBwc7rG/Xrp191FGTyYSioiLk5OQ4pCl9LUjU2N25cwdvvfUWlixZggEDBqB9+/aIiYnBsGHDsHjxYgAsS0RlxcTEYNu2bdizZw/8/Pzs66tTVkwmU4UxCtu26mKgjepEYGAgTCYTdu3aZV+Xl5eH5ORkREREAAAiIiKQk5ODI0eO2NPs3r0biqIgPDy81vNMVF/ZgmxnzpzBzp070aRJE4ftLEtE1TNq1CicOHECKSkp9slsNiM2Nhbbt28HwPJEVB06nQ5hYWFIS0tzWH/69GkEBAQAADp37gwXFxeHa8G0tDRcunTJfi1I1NhZLBZYLBao1Y637RqNxl5zlGWJSBJCICYmBps3b8bu3bsRGBjosL06ZSUiIgI//vijw0NVWyWGsg+P7oVNR6nG5Ofn45dffrEvnz9/HikpKfDx8YG/vz+mTJmCBQsWICgoCIGBgZg1axbMZjMGDx4MQD717Nu3L1566SWsXr0aFosFMTExGD58OMxmcx19K6Lad6+y1Lx5cwwdOhRHjx7Ftm3bYLVa7f0H+Pj4QKfTsSwRlVLVualsoNrFxQUmkwlt2rQBwHMTkU1VZSk2NhbDhg1Djx498OyzzyIhIQFfffUVvv/+ewByEKzx48dj2rRp8PHxgaenJyZNmoSIiAg89dRTdfStiGpfVWWpZ8+eiI2NhcFgQEBAABITE/Hpp59iyZIlAFiWiGwmTpyIL774Alu3boWHh4f9nsjLywsGg6FaZaVPnz4IDg7GqFGjsGjRImRmZmLmzJmYOHEi9Hp99TPjjGFTiSqyZ88eAaDcNGbMGCGEEIqiiFmzZglfX1+h1+vFc889J9LS0hz2cePGDTFixAhhNBqFp6enGDdunLh161YdfBuiunOvsnT+/PkKtwEQe/bsse+DZYlIqurcVFZAQID44IMPHNaxPBFVryx98skn4oknnhCurq6iQ4cOYsuWLQ77uHPnjnj11VfFY489Jtzc3ERUVJTIyMio5W9CVLeqKksZGRli7Nixwmw2C1dXV9GmTRvx/vvvC0VR7PtgWSISld4TrV271p6mOmXlwoUL4o9//KMwGAyiadOmYvr06cJisdxXXlS/ZYiIiIiIiIiIiIgeAvtoIyIiIiIiIiIicgIG2oiIiIiIiIiIiJyAgTYiIiIiIiIiIiInYKCNiIiIiIiIiIjICRhoIyIiIiIiIiIicgIG2oiIiIiIiIiIiJyAgTYiIiIiIiIiIiInYKCNiIiIqB5SqVTYsmVLjX9OXFwcvL29a/xziIiIiBoDBtqIiIjokaVSqe45zZ07t66z+EiYO3eu/TfVarVo1aoVpk6divz8/Fr5/AsXLkClUiElJaVWPo+IiIioMtq6zgARERFRTcnIyLDPb9iwAbNnz0ZaWpp9ndForItsPZJCQkKwc+dOFBcXIykpCS+++CJu376Njz76qK6zRkRERFRrWKONiIiIHlkmk8k+eXl5QaVS2ZcLCgoQHR0NX19fGI1GhIWFYefOnQ7vb9WqFRYsWIDRo0fDaDQiICAA8fHxuHbtGgYNGgSj0Yj27dvj8OHD9vfcuHEDI0aMQIsWLeDm5obQ0FB8+eWXDvvt1asXJk+ejDfeeAM+Pj4wmUwV1q67fv06oqKi4ObmhqCgIMTHxztsT0xMRNeuXaHX69G8eXO8+eabKC4uvudvEhcXB39/f7i5uSEqKgo3btwol2bVqlVo3bo1dDod2rRpg/Xr11f1U0Or1cJkMsHPzw/Dhg1DdHS0Pb/r169Hly5d4OHhAZPJhBdeeAHZ2dkO7z916hT+9Kc/wdPTEx4eHnjmmWdw9uxZAICiKJg3bx78/Pyg1+vRsWNHJCQk2N8bGBgIAPjDH/4AlUqFXr162bd9/PHHaNeuHVxdXdG2bVv861//qvK7EBERET0oBtqIiIioUcrPz0e/fv2wa9cuHDt2DH379sWAAQNw6dIlh3QffPABunfvjmPHjqF///4YNWoURo8ejZEjR+Lo0aNo3bo1Ro8eDSEEAODu3bvo3Lkzvv76a5w8eRIvv/wyRo0ahUOHDjnsd926dXB3d0dycjIWLVqEefPmYceOHQ5p/vGPf+D555/HiRMn0K9fP0RHR+PmzZsAgKtXr6Jfv34ICwvD8ePHsWrVKnzyySdYsGBBpd85OTkZ48ePR0xMDFJSUvDss8+WS79582a89tprmD59Ok6ePIlXXnkF48aNw549e+7r9zUYDCgqKgIAWCwWzJ8/H8ePH8eWLVtw4cIFjB071p726tWr6NGjB/R6PXbv3o0jR47gxRdftAcNly1bhvfffx+LFy/GiRMnEBkZiYEDB+LMmTMAYP9td+7ciYyMDGzatAkA8Pnnn2P27Nl4++23kZqain/+85+YNWsW1q1bd1/fhYiIiKjaBBEREVEjsHbtWuHl5XXPNCEhIWL58uX25YCAADFy5Ej7ckZGhgAgZs2aZV934MABAUBkZGRUut/+/fuL6dOn25d79uwpnn76aYc0YWFhYsaMGfZlAGLmzJn25fz8fAFAfPvtt0IIId566y3Rpk0boSiKPc3KlSuF0WgUVqu1wnyMGDFC9OvXz2HdsGHDHH6Xbt26iZdeeskhzV/+8pdy7yttzpw5okOHDvblw4cPi6ZNm4qhQ4dWmP6HH34QAMStW7eEEEL87W9/E4GBgaKoqKjC9GazWbz99tsO68LCwsSrr74qhBDi/PnzAoA4duyYQ5rWrVuLL774wmHd/PnzRURERKXfhYiIiOhhsEYbERERNUr5+fl4/fXX0a5dO3h7e8NoNCI1NbVcjbb27dvb5319fQEAoaGh5dbZmkJarVbMnz8foaGh8PHxgdFoxPbt2++5XwBo3rx5ueaUpdO4u7vD09PTniY1NRURERFQqVT2NN27d0d+fj6uXLlS4XdOTU1FeHi4w7qIiIhyabp37+6wrnv37khNTa1wnzY//vgjjEYjDAYDunbtioiICKxYsQIAcOTIEQwYMAD+/v7w8PBAz549AcD+m6SkpOCZZ56Bi4tLuf3m5eUhPT39vvNUUFCAs2fPYvz48TAajfZpwYIF9iapRERERM7GwRCIiIioUXr99dexY8cOLF68GE888QQMBgOGDh1qb+5oUzr4YwtqVbROURQAwHvvvYdly5Zh6dKlCA0Nhbu7O6ZMmXLP/dr2Y9vH/aSpL9q0aYP4+HhotVqYzWbodDoAMuAVGRmJyMhIfP7553j88cdx6dIlREZG2n8Tg8Hg9PzYRjxds2ZNueCiRqNx+ucRERERAQy0ERERUSOVlJSEsWPHIioqCoAMzFy4cMEp+x00aBBGjhwJQAbgTp8+jeDg4Ifed2nt2rXDf/7zHwgh7MG+pKQkeHh4wM/Pr9L3JCcnO6w7ePBguTRJSUkYM2aMfV1SUlKV+dfpdHjiiSfKrf/5559x48YNLFy4EC1btgQAh8EjAFlzb926dbBYLOWCi56enjCbzUhKSrLXhLPlqWvXrvbPBmRtQhtfX1+YzWacO3cO0dHR98w7ERERkbOw6SgRERE1SkFBQdi0aRNSUlJw/PhxvPDCC06pLRYUFIQdO3Zg//79SE1NxSuvvIKsrCwn5NjRq6++isuXL2PSpEn4+eefsXXrVsyZMwfTpk2DWl3xJd7kyZORkJCAxYsX48yZM1ixYoXD6J0AEBsbi7i4OKxatQpnzpzBkiVLsGnTJrz++usPlE9/f3/odDosX74c586dQ3x8PObPn++QJiYmBnl5eRg+fDgOHz6MM2fOYP369UhLS7Pn6d1338WGDRuQlpaGN998EykpKXjttdcAAM2aNYPBYEBCQgKysrKQm5sLQA4m8c477+DDDz/E6dOn8eOPP2Lt2rVYsmTJA30XIiIioqow0EZERESN0pIlS/DYY4+hW7duGDBgACIjI9GpU6eH3u/MmTPRqVMnREZGolevXjCZTBg8ePDDZ7iMFi1a4JtvvsGhQ4fQoUMHTJgwAePHj8fMmTMrfc9TTz2FNWvWYNmyZejQoQO+++67cukHDx6MZcuWYfHixQgJCcFHH32EtWvXolevXg+Uz8cffxxxcXHYuHEjgoODsXDhQixevNghTZMmTbB7927k5+ejZ8+e6Ny5M9asWWOv3TZ58mRMmzYN06dPR2hoKBISEhAfH4+goCAAgFarxYcffoiPPvoIZrMZgwYNAgD89a9/xccff4y1a9ciNDQUPXv2RFxcHAIDAx/ouxARERFVRSXEb2PRExERERERERER0QNjjTYiIiIiIiIiIiInYKCNiIiIiIiIiIjICRhoIyIiIiIiIiIicgIG2oiIiIiIiIiIiJyAgTYiIiIiIiIiIiInYKCNiIiIiIiIiIjICRhoIyIiIiIiIiIicgIG2oiIiIiIiIiIiJyAgTYiIiIiIiIiIiInYKCNiIiIiIiIiIjICRhoIyIiIiIiIiIicgIG2oiIiIiIiIiIiJzg/wEQijMB20H1swAAAABJRU5ErkJggg=="/>
          <p:cNvSpPr>
            <a:spLocks noChangeAspect="1" noChangeArrowheads="1"/>
          </p:cNvSpPr>
          <p:nvPr/>
        </p:nvSpPr>
        <p:spPr bwMode="auto">
          <a:xfrm>
            <a:off x="8657890" y="1960526"/>
            <a:ext cx="678614" cy="6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5" y="2761480"/>
            <a:ext cx="11356871" cy="40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606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Tema do Office</vt:lpstr>
      <vt:lpstr>EA006 – Trabalho de Fim de Curso</vt:lpstr>
      <vt:lpstr>  1. Motivação</vt:lpstr>
      <vt:lpstr>  2. Objetivos</vt:lpstr>
      <vt:lpstr>  3. Metodologia</vt:lpstr>
      <vt:lpstr>  3. Metodologia</vt:lpstr>
      <vt:lpstr>  3. Metodologia</vt:lpstr>
      <vt:lpstr>  3. Metodologia</vt:lpstr>
      <vt:lpstr>  3. Metodologia</vt:lpstr>
      <vt:lpstr>  3. Metodologia</vt:lpstr>
      <vt:lpstr>  3. Metodologia</vt:lpstr>
      <vt:lpstr>  3. Metodologia</vt:lpstr>
      <vt:lpstr>  3. Metodologia</vt:lpstr>
      <vt:lpstr>  3. Metodologia</vt:lpstr>
      <vt:lpstr>  3. Metodologia</vt:lpstr>
      <vt:lpstr>  4. Resultados</vt:lpstr>
      <vt:lpstr>  4. Resultados</vt:lpstr>
      <vt:lpstr>  5. Aplicação Prática</vt:lpstr>
      <vt:lpstr>  5. Aplicação Prática</vt:lpstr>
      <vt:lpstr>  5. Aplicação Prática</vt:lpstr>
      <vt:lpstr>  5. Aplicação Prática</vt:lpstr>
      <vt:lpstr>  5. Aplicação Prática</vt:lpstr>
      <vt:lpstr>  6. Conclusão 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EA006 – Trabalho de Fim de Curso</dc:title>
  <dc:creator>Lucca Bollani</dc:creator>
  <cp:lastModifiedBy>Lucca Bollani</cp:lastModifiedBy>
  <cp:revision>33</cp:revision>
  <dcterms:created xsi:type="dcterms:W3CDTF">2022-12-12T09:03:02Z</dcterms:created>
  <dcterms:modified xsi:type="dcterms:W3CDTF">2022-12-14T02:47:42Z</dcterms:modified>
</cp:coreProperties>
</file>